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E47C9-94EE-88B1-7691-412AF74CA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42ECC2-6181-CBBF-D5BC-FEA4E3BD21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8C931-8EE5-E1AA-7216-17E2529D0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Bashar </a:t>
            </a:r>
            <a:r>
              <a:rPr lang="en-US" dirty="0" err="1"/>
              <a:t>Alahileh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3F218-9DF1-4ECD-AE76-7AF6AF9C0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BlackSec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88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0AC24-3A20-FE08-360C-F2F8DEF9A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339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31D4E6-FD6E-7474-8A0E-93C45CA9C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5D1DD-F7C2-1451-9689-9613950D86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9814D4-FC27-49CE-AF99-4F3A2716DE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BEC0E-3A9B-FD32-7884-9A243BB94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438C1-33D5-9744-0776-9CE080665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126D93-3A22-4270-98E6-11256561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4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8844C7-1F7B-1DF3-EEA2-93FB2AFBB6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95862C-22C7-505E-6EC0-372F4AA50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85AC6-5A12-A137-5F4A-E2D2AC6E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9814D4-FC27-49CE-AF99-4F3A2716DE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C06E5-1F85-1AEE-4E10-C4A1CCA19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7A111-C921-95E6-B96A-92EA2DC41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126D93-3A22-4270-98E6-11256561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66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1"/>
            <a:ext cx="10153651" cy="17446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C9FC0AC-E7A8-7DFF-405A-B65BDB23C24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C84BDD-921E-5010-D6EC-5365DC33ECC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2CB3F4-F80A-34F3-D905-0864FCC6C8C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EC5D1-8716-4A60-A53B-545FD06572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882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3340A-5DD8-D89C-D675-0C37C7E3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339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21EB7-DFE3-385F-5857-1724EC550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9C894-993D-C2E1-9B1D-FB5C7E8687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9814D4-FC27-49CE-AF99-4F3A2716DE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6DA0A-DFBE-1B06-F073-EB03F3952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68293-6E4F-04F4-5E78-789383256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126D93-3A22-4270-98E6-11256561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13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F93F2-A36B-4BC0-D403-277C78308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E8237-12F4-947E-F8DF-0DB235E55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F2E77-01AB-7EA6-FEC7-1CC83F3068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9814D4-FC27-49CE-AF99-4F3A2716DE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1BBAD-BC74-9189-558D-5D77938A9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50B92-FE6A-35FA-D904-1BD2156C8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126D93-3A22-4270-98E6-11256561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08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CEE65-7800-6F7E-AC57-04187342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339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D547C-0D98-404C-B72E-7B0968D3C0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B15053-15A1-C779-32F4-8F4028BC3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5277D-5B9E-FCDC-C1CA-7640F7A1A9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9814D4-FC27-49CE-AF99-4F3A2716DE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76BBBF-0F22-8892-EF07-FA2DBB323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1ED84-C8CD-62E8-E96E-BC6030A1B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126D93-3A22-4270-98E6-11256561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6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C20AE-8D70-9857-C36A-19310CF1C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166DC-CBF4-B92C-71BE-EDD909510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88A525-0047-4CD7-DAD6-89A11BED0E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8F6F3-1601-0A14-7134-DB1357703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0AD798-6DE2-CCB5-E472-22A9A99EA8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1759EE-5AF5-EA50-221C-E686AF35F1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9814D4-FC27-49CE-AF99-4F3A2716DE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E2878F-901E-8D34-F32F-BC32D155C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E3E7C2-C38A-7033-1929-10DEA19D5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126D93-3A22-4270-98E6-11256561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09EF5-8EA4-9926-98A2-27BC118AA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339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EDBA25-BE07-C772-2D70-6082782E65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9814D4-FC27-49CE-AF99-4F3A2716DE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64666B-6756-F17D-D139-FE741148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967490-CDED-128C-F4AB-16E3E5110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126D93-3A22-4270-98E6-11256561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21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3B6596-B38A-C582-BCA6-CF3E8DF6F2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9814D4-FC27-49CE-AF99-4F3A2716DE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5436BF-CB26-BE39-7F4F-97D7ED8D1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8AB96-E732-8B80-7840-D36895CD2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126D93-3A22-4270-98E6-11256561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0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EC77B-2AB1-CBDD-7FC7-42B66C51B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F6F0F-204D-EA9B-7CBE-156982838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4C370B-FC33-2A10-6959-04E511B77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E03F04-9511-8DF7-E256-4AA9064611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9814D4-FC27-49CE-AF99-4F3A2716DE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0C8A4-7A67-D37A-F6D7-3843FEF0E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E33CC-02F7-0723-84BD-732B5D68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126D93-3A22-4270-98E6-11256561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77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41560-A3E4-23C5-09A1-26CCFDEC6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6CE7E5-0D07-B8C2-9070-49F2B1FC11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78F20F-743E-6C3B-F6DF-D8FA3E1ED4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D3326-B1AD-B4E2-2B81-A6F87C7297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09814D4-FC27-49CE-AF99-4F3A2716DE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07A89E-55D8-C5BA-D2D7-DC26BB718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BFF9A-A131-CD7E-B49A-16260797F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126D93-3A22-4270-98E6-11256561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4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/>
          <p:nvPr userDrawn="1"/>
        </p:nvSpPr>
        <p:spPr>
          <a:xfrm>
            <a:off x="0" y="0"/>
            <a:ext cx="2447713" cy="1045633"/>
          </a:xfrm>
          <a:custGeom>
            <a:avLst/>
            <a:gdLst/>
            <a:ahLst/>
            <a:cxnLst/>
            <a:rect l="l" t="t" r="r" b="b"/>
            <a:pathLst>
              <a:path w="1835785" h="784225">
                <a:moveTo>
                  <a:pt x="1835658" y="0"/>
                </a:moveTo>
                <a:lnTo>
                  <a:pt x="0" y="0"/>
                </a:lnTo>
                <a:lnTo>
                  <a:pt x="0" y="783844"/>
                </a:lnTo>
                <a:lnTo>
                  <a:pt x="1835658" y="0"/>
                </a:lnTo>
                <a:close/>
              </a:path>
            </a:pathLst>
          </a:custGeom>
          <a:solidFill>
            <a:srgbClr val="868686">
              <a:alpha val="13331"/>
            </a:srgbClr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9D11C-3863-E3E3-DAA6-589BC420E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113ADE74-C68B-DB6D-85CB-D6750D112068}"/>
              </a:ext>
            </a:extLst>
          </p:cNvPr>
          <p:cNvSpPr/>
          <p:nvPr userDrawn="1"/>
        </p:nvSpPr>
        <p:spPr>
          <a:xfrm>
            <a:off x="-90956" y="0"/>
            <a:ext cx="2447713" cy="1045633"/>
          </a:xfrm>
          <a:custGeom>
            <a:avLst/>
            <a:gdLst/>
            <a:ahLst/>
            <a:cxnLst/>
            <a:rect l="l" t="t" r="r" b="b"/>
            <a:pathLst>
              <a:path w="1835785" h="784225">
                <a:moveTo>
                  <a:pt x="1835658" y="0"/>
                </a:moveTo>
                <a:lnTo>
                  <a:pt x="0" y="0"/>
                </a:lnTo>
                <a:lnTo>
                  <a:pt x="0" y="783844"/>
                </a:lnTo>
                <a:lnTo>
                  <a:pt x="1835658" y="0"/>
                </a:lnTo>
                <a:close/>
              </a:path>
            </a:pathLst>
          </a:custGeom>
          <a:solidFill>
            <a:srgbClr val="868686">
              <a:alpha val="13331"/>
            </a:srgbClr>
          </a:solidFill>
        </p:spPr>
        <p:txBody>
          <a:bodyPr wrap="square" lIns="0" tIns="0" rIns="0" bIns="0" rtlCol="0"/>
          <a:lstStyle/>
          <a:p>
            <a:endParaRPr sz="2400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964791B7-7B49-307E-ABDB-2AFB1A340004}"/>
              </a:ext>
            </a:extLst>
          </p:cNvPr>
          <p:cNvSpPr/>
          <p:nvPr userDrawn="1"/>
        </p:nvSpPr>
        <p:spPr>
          <a:xfrm>
            <a:off x="9710420" y="4351020"/>
            <a:ext cx="2481580" cy="2506980"/>
          </a:xfrm>
          <a:custGeom>
            <a:avLst/>
            <a:gdLst/>
            <a:ahLst/>
            <a:cxnLst/>
            <a:rect l="l" t="t" r="r" b="b"/>
            <a:pathLst>
              <a:path w="1861184" h="1880235">
                <a:moveTo>
                  <a:pt x="1860803" y="0"/>
                </a:moveTo>
                <a:lnTo>
                  <a:pt x="0" y="1193042"/>
                </a:lnTo>
                <a:lnTo>
                  <a:pt x="1166481" y="1880125"/>
                </a:lnTo>
                <a:lnTo>
                  <a:pt x="1860803" y="1880125"/>
                </a:lnTo>
                <a:lnTo>
                  <a:pt x="1860803" y="0"/>
                </a:lnTo>
                <a:close/>
              </a:path>
            </a:pathLst>
          </a:custGeom>
          <a:solidFill>
            <a:srgbClr val="868686">
              <a:alpha val="13331"/>
            </a:srgbClr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3138595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Course Topic Overview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+ Introduction To </a:t>
            </a:r>
            <a:r>
              <a:rPr lang="en-US" dirty="0" smtClean="0"/>
              <a:t>PowerShell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+ PowerShell Fundamentals</a:t>
            </a:r>
          </a:p>
          <a:p>
            <a:pPr marL="0" indent="0" algn="just">
              <a:buNone/>
            </a:pPr>
            <a:r>
              <a:rPr lang="en-US" dirty="0"/>
              <a:t> + PowerShell Scripting</a:t>
            </a:r>
          </a:p>
          <a:p>
            <a:pPr marL="0" indent="0" algn="just">
              <a:buNone/>
            </a:pPr>
            <a:r>
              <a:rPr lang="en-US" dirty="0"/>
              <a:t> + Leveraging PowerShell For Exploitation &amp; </a:t>
            </a:r>
            <a:r>
              <a:rPr lang="en-US" dirty="0" smtClean="0"/>
              <a:t>Post Exploitation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+ AV Evasion &amp; Obfuscation With PowerShell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66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1.3 </a:t>
            </a:r>
            <a:r>
              <a:rPr lang="en-US" dirty="0"/>
              <a:t>The PowerShell CLI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A note regarding 32-bit and 64-bit PowerShell </a:t>
            </a:r>
            <a:r>
              <a:rPr lang="en-US" dirty="0" smtClean="0"/>
              <a:t>executables: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Nonetheless, we can determine whether we’re running in a </a:t>
            </a:r>
            <a:r>
              <a:rPr lang="en-US" dirty="0" smtClean="0"/>
              <a:t>32-bit </a:t>
            </a:r>
            <a:r>
              <a:rPr lang="en-US" dirty="0"/>
              <a:t>or 64-bit PowerShell environment from the CLI with </a:t>
            </a:r>
            <a:r>
              <a:rPr lang="en-US" dirty="0" smtClean="0"/>
              <a:t>the following command: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PS C:\&gt; [Environment]::</a:t>
            </a:r>
            <a:r>
              <a:rPr lang="en-US" dirty="0" smtClean="0"/>
              <a:t>Is64BitProcess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Which should return “True” if the current PowerShell </a:t>
            </a:r>
          </a:p>
          <a:p>
            <a:pPr marL="0" indent="0">
              <a:buNone/>
            </a:pPr>
            <a:r>
              <a:rPr lang="en-US" dirty="0"/>
              <a:t>process is 64-bit</a:t>
            </a:r>
          </a:p>
        </p:txBody>
      </p:sp>
    </p:spTree>
    <p:extLst>
      <p:ext uri="{BB962C8B-B14F-4D97-AF65-F5344CB8AC3E}">
        <p14:creationId xmlns:p14="http://schemas.microsoft.com/office/powerpoint/2010/main" val="3481223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1.3 </a:t>
            </a:r>
            <a:r>
              <a:rPr lang="en-US" dirty="0"/>
              <a:t>The PowerShell CLI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+ Once we launch PowerShell, we’re presented with the </a:t>
            </a:r>
            <a:r>
              <a:rPr lang="en-US" dirty="0" smtClean="0"/>
              <a:t>familiar </a:t>
            </a:r>
            <a:r>
              <a:rPr lang="en-US" dirty="0"/>
              <a:t>blue console.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6173" y="3159854"/>
            <a:ext cx="5791200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543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+ Like most other programs found on Windows, the </a:t>
            </a:r>
            <a:r>
              <a:rPr lang="en-US" dirty="0" smtClean="0"/>
              <a:t>PowerShell </a:t>
            </a:r>
            <a:r>
              <a:rPr lang="en-US" dirty="0"/>
              <a:t>executable has its own set of command </a:t>
            </a:r>
            <a:r>
              <a:rPr lang="en-US" dirty="0" smtClean="0"/>
              <a:t>line </a:t>
            </a:r>
            <a:r>
              <a:rPr lang="en-US" dirty="0"/>
              <a:t>options. We can view these options with the usual </a:t>
            </a:r>
            <a:r>
              <a:rPr lang="en-US" dirty="0" smtClean="0"/>
              <a:t>“/?” </a:t>
            </a:r>
            <a:r>
              <a:rPr lang="en-US" dirty="0"/>
              <a:t>help parameter: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4044" y="3553982"/>
            <a:ext cx="8023654" cy="2657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248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The following are some of the more common PowerShell.exe </a:t>
            </a:r>
            <a:r>
              <a:rPr lang="en-US" dirty="0" smtClean="0"/>
              <a:t>command </a:t>
            </a:r>
            <a:r>
              <a:rPr lang="en-US" dirty="0"/>
              <a:t>line parameters we will use for our purposes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ExecutionPolicy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The PowerShell execution policy determines which scripts if any, </a:t>
            </a:r>
            <a:r>
              <a:rPr lang="en-US" dirty="0" smtClean="0"/>
              <a:t>we </a:t>
            </a:r>
            <a:r>
              <a:rPr lang="en-US" dirty="0"/>
              <a:t>can run and can easily be disabled with the “Bypass” or </a:t>
            </a:r>
            <a:r>
              <a:rPr lang="en-US" dirty="0" smtClean="0"/>
              <a:t>“</a:t>
            </a:r>
            <a:r>
              <a:rPr lang="en-US" dirty="0"/>
              <a:t>Unrestricted” arguments.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C:\&gt; powershell.exe -</a:t>
            </a:r>
            <a:r>
              <a:rPr lang="en-US" dirty="0" err="1"/>
              <a:t>ExecutionPolicy</a:t>
            </a:r>
            <a:r>
              <a:rPr lang="en-US" dirty="0"/>
              <a:t> Bypass .\</a:t>
            </a:r>
            <a:r>
              <a:rPr lang="en-US" dirty="0" smtClean="0"/>
              <a:t>script.ps1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C:\&gt; powershell.exe -</a:t>
            </a:r>
            <a:r>
              <a:rPr lang="en-US" dirty="0" err="1"/>
              <a:t>ExecutionPolicy</a:t>
            </a:r>
            <a:r>
              <a:rPr lang="en-US" dirty="0"/>
              <a:t> Unrestricted .\</a:t>
            </a:r>
            <a:r>
              <a:rPr lang="en-US" dirty="0" smtClean="0"/>
              <a:t>script.ps1</a:t>
            </a:r>
          </a:p>
        </p:txBody>
      </p:sp>
    </p:spTree>
    <p:extLst>
      <p:ext uri="{BB962C8B-B14F-4D97-AF65-F5344CB8AC3E}">
        <p14:creationId xmlns:p14="http://schemas.microsoft.com/office/powerpoint/2010/main" val="3943650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WindowStyle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The -</a:t>
            </a:r>
            <a:r>
              <a:rPr lang="en-US" dirty="0" err="1"/>
              <a:t>WindowStyleparameter</a:t>
            </a:r>
            <a:r>
              <a:rPr lang="en-US" dirty="0"/>
              <a:t> hides the </a:t>
            </a:r>
            <a:r>
              <a:rPr lang="en-US" dirty="0" err="1"/>
              <a:t>Powershell</a:t>
            </a:r>
            <a:r>
              <a:rPr lang="en-US" dirty="0"/>
              <a:t> </a:t>
            </a:r>
            <a:r>
              <a:rPr lang="en-US" dirty="0" smtClean="0"/>
              <a:t>window </a:t>
            </a:r>
            <a:r>
              <a:rPr lang="en-US" dirty="0"/>
              <a:t>when used with the “hidden” argument.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C:\&gt; powershell.exe -</a:t>
            </a:r>
            <a:r>
              <a:rPr lang="en-US" dirty="0" err="1"/>
              <a:t>WindowStyle</a:t>
            </a:r>
            <a:r>
              <a:rPr lang="en-US" dirty="0"/>
              <a:t> Hidden .\script.ps1</a:t>
            </a:r>
          </a:p>
        </p:txBody>
      </p:sp>
    </p:spTree>
    <p:extLst>
      <p:ext uri="{BB962C8B-B14F-4D97-AF65-F5344CB8AC3E}">
        <p14:creationId xmlns:p14="http://schemas.microsoft.com/office/powerpoint/2010/main" val="9893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-Command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The -</a:t>
            </a:r>
            <a:r>
              <a:rPr lang="en-US" dirty="0" err="1"/>
              <a:t>Commandparameter</a:t>
            </a:r>
            <a:r>
              <a:rPr lang="en-US" dirty="0"/>
              <a:t> is used to specify a Command or </a:t>
            </a:r>
            <a:r>
              <a:rPr lang="en-US" dirty="0" smtClean="0"/>
              <a:t>Script Block to </a:t>
            </a:r>
            <a:r>
              <a:rPr lang="en-US" dirty="0"/>
              <a:t>run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C:\&gt; powershell.exe -Command </a:t>
            </a:r>
            <a:r>
              <a:rPr lang="en-US" dirty="0" smtClean="0"/>
              <a:t>Get-Process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C:\&gt; powershell.exe -Command “&amp; { Get-</a:t>
            </a:r>
            <a:r>
              <a:rPr lang="en-US" dirty="0" err="1"/>
              <a:t>EventLog</a:t>
            </a:r>
            <a:r>
              <a:rPr lang="en-US" dirty="0"/>
              <a:t> –</a:t>
            </a:r>
            <a:r>
              <a:rPr lang="en-US" dirty="0" err="1"/>
              <a:t>LogName</a:t>
            </a:r>
            <a:r>
              <a:rPr lang="en-US" dirty="0"/>
              <a:t> security }”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660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EncodedCommand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The -</a:t>
            </a:r>
            <a:r>
              <a:rPr lang="en-US" dirty="0" err="1"/>
              <a:t>EncodedCommandparameter</a:t>
            </a:r>
            <a:r>
              <a:rPr lang="en-US" dirty="0"/>
              <a:t> is used to execute </a:t>
            </a:r>
            <a:r>
              <a:rPr lang="en-US" dirty="0" smtClean="0"/>
              <a:t>base64 </a:t>
            </a:r>
            <a:r>
              <a:rPr lang="en-US" dirty="0"/>
              <a:t>encoded scripts or commands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C:\&gt; powershell.exe -</a:t>
            </a:r>
            <a:r>
              <a:rPr lang="en-US" dirty="0" err="1"/>
              <a:t>EncodedCommand</a:t>
            </a:r>
            <a:r>
              <a:rPr lang="en-US" dirty="0"/>
              <a:t> $</a:t>
            </a:r>
            <a:r>
              <a:rPr lang="en-US" dirty="0" err="1"/>
              <a:t>encodedCommand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482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NoProfile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Don’t load any </a:t>
            </a:r>
            <a:r>
              <a:rPr lang="en-US" dirty="0" err="1"/>
              <a:t>powershell</a:t>
            </a:r>
            <a:r>
              <a:rPr lang="en-US" dirty="0"/>
              <a:t> profiles.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+ Profiles are essentially scripts that run when the </a:t>
            </a:r>
            <a:r>
              <a:rPr lang="en-US" dirty="0" err="1" smtClean="0"/>
              <a:t>powershell</a:t>
            </a:r>
            <a:r>
              <a:rPr lang="en-US" dirty="0" smtClean="0"/>
              <a:t> </a:t>
            </a:r>
            <a:r>
              <a:rPr lang="en-US" dirty="0"/>
              <a:t>executable is launched and can interfere with </a:t>
            </a:r>
            <a:r>
              <a:rPr lang="en-US" dirty="0" smtClean="0"/>
              <a:t>our </a:t>
            </a:r>
            <a:r>
              <a:rPr lang="en-US" dirty="0"/>
              <a:t>operations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C:\&gt; powershell.exe -</a:t>
            </a:r>
            <a:r>
              <a:rPr lang="en-US" dirty="0" err="1"/>
              <a:t>NoProfile</a:t>
            </a:r>
            <a:r>
              <a:rPr lang="en-US" dirty="0"/>
              <a:t> .\script.ps1</a:t>
            </a:r>
          </a:p>
        </p:txBody>
      </p:sp>
    </p:spTree>
    <p:extLst>
      <p:ext uri="{BB962C8B-B14F-4D97-AF65-F5344CB8AC3E}">
        <p14:creationId xmlns:p14="http://schemas.microsoft.com/office/powerpoint/2010/main" val="2567109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-Version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We can use the -</a:t>
            </a:r>
            <a:r>
              <a:rPr lang="en-US" dirty="0" err="1"/>
              <a:t>Versionparameter</a:t>
            </a:r>
            <a:r>
              <a:rPr lang="en-US" dirty="0"/>
              <a:t> followed by a version </a:t>
            </a:r>
            <a:r>
              <a:rPr lang="en-US" dirty="0" smtClean="0"/>
              <a:t>number </a:t>
            </a:r>
            <a:r>
              <a:rPr lang="en-US" dirty="0"/>
              <a:t>as </a:t>
            </a:r>
            <a:r>
              <a:rPr lang="en-US" dirty="0" smtClean="0"/>
              <a:t>the argument </a:t>
            </a:r>
            <a:r>
              <a:rPr lang="en-US" dirty="0"/>
              <a:t>to downgrade the version of </a:t>
            </a:r>
            <a:r>
              <a:rPr lang="en-US" dirty="0" smtClean="0"/>
              <a:t>PowerShell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+ Useful in scenarios where you’ve landed on a machine with a </a:t>
            </a:r>
            <a:r>
              <a:rPr lang="en-US" dirty="0" smtClean="0"/>
              <a:t>more </a:t>
            </a:r>
            <a:r>
              <a:rPr lang="en-US" dirty="0"/>
              <a:t>recent version and need to downgrade to Version 1.0 </a:t>
            </a:r>
            <a:r>
              <a:rPr lang="en-US" dirty="0" smtClean="0"/>
              <a:t>or </a:t>
            </a:r>
            <a:r>
              <a:rPr lang="en-US" dirty="0"/>
              <a:t>2.0 or  to complete certain tasks.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+ Requires that older versions are still installed on the target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C:\&gt; powershell.exe –Version 2</a:t>
            </a:r>
          </a:p>
        </p:txBody>
      </p:sp>
    </p:spTree>
    <p:extLst>
      <p:ext uri="{BB962C8B-B14F-4D97-AF65-F5344CB8AC3E}">
        <p14:creationId xmlns:p14="http://schemas.microsoft.com/office/powerpoint/2010/main" val="139927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 + Furthermore, all of the PowerShell.exe command line </a:t>
            </a:r>
            <a:r>
              <a:rPr lang="en-US" dirty="0" smtClean="0"/>
              <a:t>parameters</a:t>
            </a:r>
            <a:r>
              <a:rPr lang="en-US" dirty="0"/>
              <a:t>, as well as their arguments, can also be </a:t>
            </a:r>
            <a:r>
              <a:rPr lang="en-US" dirty="0" smtClean="0"/>
              <a:t>abbreviated</a:t>
            </a:r>
            <a:r>
              <a:rPr lang="en-US" dirty="0"/>
              <a:t>, as long as the abbreviations are unique, </a:t>
            </a:r>
            <a:r>
              <a:rPr lang="en-US" dirty="0" smtClean="0"/>
              <a:t>and </a:t>
            </a:r>
            <a:r>
              <a:rPr lang="en-US" dirty="0"/>
              <a:t>additionally, are not required to be case-sensitive </a:t>
            </a:r>
          </a:p>
          <a:p>
            <a:pPr marL="0" indent="0">
              <a:buNone/>
            </a:pPr>
            <a:r>
              <a:rPr lang="en-US" dirty="0"/>
              <a:t>either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/>
              <a:t>ExecutionPolicy</a:t>
            </a:r>
            <a:r>
              <a:rPr lang="en-US" dirty="0"/>
              <a:t> Bypass</a:t>
            </a:r>
          </a:p>
          <a:p>
            <a:pPr marL="0" indent="0">
              <a:buNone/>
            </a:pPr>
            <a:r>
              <a:rPr lang="en-US" dirty="0"/>
              <a:t> powershell.exe -ep </a:t>
            </a:r>
            <a:r>
              <a:rPr lang="en-US" dirty="0" smtClean="0"/>
              <a:t>Bypass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powershell.exe </a:t>
            </a:r>
            <a:r>
              <a:rPr lang="en-US" dirty="0"/>
              <a:t>-ex </a:t>
            </a:r>
            <a:r>
              <a:rPr lang="en-US" dirty="0" smtClean="0"/>
              <a:t>by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/>
              <a:t>EncodedCommand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powershell.exe –</a:t>
            </a:r>
            <a:r>
              <a:rPr lang="en-US" dirty="0" err="1" smtClean="0"/>
              <a:t>enco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powershell.exe –</a:t>
            </a:r>
            <a:r>
              <a:rPr lang="en-US" dirty="0" err="1" smtClean="0"/>
              <a:t>ec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/>
              <a:t>WindowStyle</a:t>
            </a:r>
            <a:r>
              <a:rPr lang="en-US" dirty="0"/>
              <a:t> Hidden</a:t>
            </a:r>
          </a:p>
          <a:p>
            <a:pPr marL="0" indent="0">
              <a:buNone/>
            </a:pPr>
            <a:r>
              <a:rPr lang="en-US" dirty="0"/>
              <a:t> powershell.exe –W </a:t>
            </a:r>
            <a:r>
              <a:rPr lang="en-US" dirty="0" smtClean="0"/>
              <a:t>h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powershell.exe </a:t>
            </a:r>
            <a:r>
              <a:rPr lang="en-US" dirty="0"/>
              <a:t>–Wi hi</a:t>
            </a:r>
          </a:p>
        </p:txBody>
      </p:sp>
    </p:spTree>
    <p:extLst>
      <p:ext uri="{BB962C8B-B14F-4D97-AF65-F5344CB8AC3E}">
        <p14:creationId xmlns:p14="http://schemas.microsoft.com/office/powerpoint/2010/main" val="1211880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341" y="2719413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1.1 Introduction </a:t>
            </a:r>
            <a:r>
              <a:rPr lang="en-US" dirty="0"/>
              <a:t>To PowerShell</a:t>
            </a:r>
          </a:p>
        </p:txBody>
      </p:sp>
    </p:spTree>
    <p:extLst>
      <p:ext uri="{BB962C8B-B14F-4D97-AF65-F5344CB8AC3E}">
        <p14:creationId xmlns:p14="http://schemas.microsoft.com/office/powerpoint/2010/main" val="32010946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+ An extremely useful feature of the PowerShell CLI is the </a:t>
            </a:r>
            <a:r>
              <a:rPr lang="en-US" dirty="0" smtClean="0"/>
              <a:t>“Get-Help</a:t>
            </a:r>
            <a:r>
              <a:rPr lang="en-US" dirty="0"/>
              <a:t>” cmdlet. </a:t>
            </a:r>
          </a:p>
          <a:p>
            <a:pPr marL="0" indent="0">
              <a:buNone/>
            </a:pPr>
            <a:r>
              <a:rPr lang="en-US" dirty="0"/>
              <a:t>+ Similar to *nix “Man Pages,” we can call upon the “</a:t>
            </a:r>
            <a:r>
              <a:rPr lang="en-US" dirty="0" err="1" smtClean="0"/>
              <a:t>GetHelp</a:t>
            </a:r>
            <a:r>
              <a:rPr lang="en-US" dirty="0" smtClean="0"/>
              <a:t>” command </a:t>
            </a:r>
            <a:r>
              <a:rPr lang="en-US" dirty="0"/>
              <a:t>to obtain information related to any </a:t>
            </a:r>
            <a:r>
              <a:rPr lang="en-US" dirty="0" smtClean="0"/>
              <a:t>function</a:t>
            </a:r>
            <a:r>
              <a:rPr lang="en-US" dirty="0"/>
              <a:t>, alias, module or cmdlet that PowerShell is aware </a:t>
            </a:r>
            <a:r>
              <a:rPr lang="en-US" dirty="0" smtClean="0"/>
              <a:t>of.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We can do this by including the cmdlet, function or module </a:t>
            </a:r>
          </a:p>
          <a:p>
            <a:pPr marL="0" indent="0">
              <a:buNone/>
            </a:pPr>
            <a:r>
              <a:rPr lang="en-US" dirty="0"/>
              <a:t>name we’re looking for information on, as an argument to </a:t>
            </a:r>
          </a:p>
          <a:p>
            <a:pPr marL="0" indent="0">
              <a:buNone/>
            </a:pPr>
            <a:r>
              <a:rPr lang="en-US" dirty="0"/>
              <a:t>the “Get-Help” cmdlet.</a:t>
            </a:r>
          </a:p>
        </p:txBody>
      </p:sp>
    </p:spTree>
    <p:extLst>
      <p:ext uri="{BB962C8B-B14F-4D97-AF65-F5344CB8AC3E}">
        <p14:creationId xmlns:p14="http://schemas.microsoft.com/office/powerpoint/2010/main" val="3945752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+ We can see here that we’re requesting the </a:t>
            </a:r>
            <a:r>
              <a:rPr lang="en-US" dirty="0" smtClean="0"/>
              <a:t>PowerShell </a:t>
            </a:r>
            <a:r>
              <a:rPr lang="en-US" dirty="0"/>
              <a:t>Help pages for the “Get-Help” cmdlet </a:t>
            </a:r>
            <a:r>
              <a:rPr lang="en-US" dirty="0" smtClean="0"/>
              <a:t>itself</a:t>
            </a:r>
            <a:r>
              <a:rPr lang="en-US" dirty="0"/>
              <a:t>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342" y="3269891"/>
            <a:ext cx="7343808" cy="25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0727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+ To get “full” help for any cmdlet, which includes detailed </a:t>
            </a:r>
            <a:r>
              <a:rPr lang="en-US" dirty="0" smtClean="0"/>
              <a:t>information </a:t>
            </a:r>
            <a:r>
              <a:rPr lang="en-US" dirty="0"/>
              <a:t>on associated parameters, we can use the </a:t>
            </a:r>
            <a:r>
              <a:rPr lang="en-US" dirty="0" smtClean="0"/>
              <a:t>Full </a:t>
            </a:r>
            <a:r>
              <a:rPr lang="en-US" dirty="0"/>
              <a:t>parameter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PS C:\&gt; Get-Help Get-Process -Full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974" y="4389866"/>
            <a:ext cx="7902403" cy="220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88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+ If we’d like to update our locally installed help files for </a:t>
            </a:r>
            <a:r>
              <a:rPr lang="en-US" dirty="0" smtClean="0"/>
              <a:t>PowerShell </a:t>
            </a:r>
            <a:r>
              <a:rPr lang="en-US" dirty="0"/>
              <a:t>via the CLI, we can do so with the “</a:t>
            </a:r>
            <a:r>
              <a:rPr lang="en-US" dirty="0" err="1" smtClean="0"/>
              <a:t>UpdateHelp</a:t>
            </a:r>
            <a:r>
              <a:rPr lang="en-US" dirty="0"/>
              <a:t>” cmdlet: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292" y="3434647"/>
            <a:ext cx="8922131" cy="228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3154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+ The “Get-Command” cmdlet is another very useful </a:t>
            </a:r>
            <a:r>
              <a:rPr lang="en-US" dirty="0" smtClean="0"/>
              <a:t>one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+ It allows us to list all cmdlets, aliases, functions, </a:t>
            </a:r>
            <a:r>
              <a:rPr lang="en-US" dirty="0" smtClean="0"/>
              <a:t>workflows</a:t>
            </a:r>
            <a:r>
              <a:rPr lang="en-US" dirty="0"/>
              <a:t>, filters, scripts and any applications that are </a:t>
            </a:r>
            <a:r>
              <a:rPr lang="en-US" dirty="0" smtClean="0"/>
              <a:t>available </a:t>
            </a:r>
            <a:r>
              <a:rPr lang="en-US" dirty="0"/>
              <a:t>for us to use </a:t>
            </a:r>
            <a:r>
              <a:rPr lang="en-US" dirty="0" smtClean="0"/>
              <a:t>in PowerShell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39063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1.4 </a:t>
            </a:r>
            <a:r>
              <a:rPr lang="en-US" dirty="0"/>
              <a:t>Basic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+ Running the “Get-Command” cmdlet without arguments will </a:t>
            </a:r>
            <a:r>
              <a:rPr lang="en-US" dirty="0" smtClean="0"/>
              <a:t>simply </a:t>
            </a:r>
            <a:r>
              <a:rPr lang="en-US" dirty="0"/>
              <a:t>list all commands, but we can also use the </a:t>
            </a:r>
            <a:r>
              <a:rPr lang="en-US" dirty="0" smtClean="0"/>
              <a:t>–Name parameter </a:t>
            </a:r>
            <a:r>
              <a:rPr lang="en-US" dirty="0"/>
              <a:t>to list any that are useful to us.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+ For instance, we can list all functions related to modification of </a:t>
            </a:r>
            <a:r>
              <a:rPr lang="en-US" dirty="0" smtClean="0"/>
              <a:t>the </a:t>
            </a:r>
            <a:r>
              <a:rPr lang="en-US" dirty="0"/>
              <a:t>Windows Firewall with the following command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PS  C:\&gt; Get-Command –Name *Firewall*</a:t>
            </a:r>
          </a:p>
        </p:txBody>
      </p:sp>
    </p:spTree>
    <p:extLst>
      <p:ext uri="{BB962C8B-B14F-4D97-AF65-F5344CB8AC3E}">
        <p14:creationId xmlns:p14="http://schemas.microsoft.com/office/powerpoint/2010/main" val="2027035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1.5 </a:t>
            </a:r>
            <a:r>
              <a:rPr lang="en-US" dirty="0"/>
              <a:t>Cmdlets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we’ve seen in the previous section, </a:t>
            </a:r>
            <a:r>
              <a:rPr lang="en-US" dirty="0" smtClean="0"/>
              <a:t>cmdlets(“</a:t>
            </a:r>
            <a:r>
              <a:rPr lang="en-US" dirty="0"/>
              <a:t>command-lets”) are a big part of how we will leverage </a:t>
            </a:r>
            <a:r>
              <a:rPr lang="en-US" dirty="0" smtClean="0"/>
              <a:t>PowerShell </a:t>
            </a:r>
            <a:r>
              <a:rPr lang="en-US" dirty="0"/>
              <a:t>for our offensive purposes, two of which </a:t>
            </a:r>
            <a:r>
              <a:rPr lang="en-US" dirty="0" smtClean="0"/>
              <a:t>we’ve </a:t>
            </a:r>
            <a:r>
              <a:rPr lang="en-US" dirty="0"/>
              <a:t>already briefly covered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“Get-Help” </a:t>
            </a:r>
          </a:p>
          <a:p>
            <a:pPr marL="0" indent="0">
              <a:buNone/>
            </a:pPr>
            <a:r>
              <a:rPr lang="en-US" dirty="0"/>
              <a:t>+ “Get-Command”</a:t>
            </a:r>
          </a:p>
        </p:txBody>
      </p:sp>
    </p:spTree>
    <p:extLst>
      <p:ext uri="{BB962C8B-B14F-4D97-AF65-F5344CB8AC3E}">
        <p14:creationId xmlns:p14="http://schemas.microsoft.com/office/powerpoint/2010/main" val="15281779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smtClean="0"/>
              <a:t>1.5 </a:t>
            </a:r>
            <a:r>
              <a:rPr lang="en-US"/>
              <a:t>Cmdlets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+ For example, just running the “Get-</a:t>
            </a:r>
            <a:r>
              <a:rPr lang="en-US" dirty="0" err="1"/>
              <a:t>ChildItem</a:t>
            </a:r>
            <a:r>
              <a:rPr lang="en-US" dirty="0"/>
              <a:t>” cmdlet </a:t>
            </a:r>
            <a:r>
              <a:rPr lang="en-US" dirty="0" smtClean="0"/>
              <a:t>without </a:t>
            </a:r>
            <a:r>
              <a:rPr lang="en-US" dirty="0"/>
              <a:t>any other arguments or options, returns four </a:t>
            </a:r>
            <a:r>
              <a:rPr lang="en-US" dirty="0" smtClean="0"/>
              <a:t>columns </a:t>
            </a:r>
            <a:r>
              <a:rPr lang="en-US" dirty="0"/>
              <a:t>named “Mode,” “</a:t>
            </a:r>
            <a:r>
              <a:rPr lang="en-US" dirty="0" err="1"/>
              <a:t>LastWriteTime</a:t>
            </a:r>
            <a:r>
              <a:rPr lang="en-US" dirty="0"/>
              <a:t>,” “Length” </a:t>
            </a:r>
            <a:r>
              <a:rPr lang="en-US" dirty="0" smtClean="0"/>
              <a:t>and </a:t>
            </a:r>
            <a:r>
              <a:rPr lang="en-US" dirty="0"/>
              <a:t>“Name</a:t>
            </a:r>
            <a:r>
              <a:rPr lang="en-US" dirty="0" smtClean="0"/>
              <a:t>”.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7739" y="3719301"/>
            <a:ext cx="6300273" cy="274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1694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smtClean="0"/>
              <a:t>1.5 </a:t>
            </a:r>
            <a:r>
              <a:rPr lang="en-US"/>
              <a:t>Cmdlets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+ But by piping the output of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cmdlet to the “Format</a:t>
            </a:r>
          </a:p>
          <a:p>
            <a:pPr marL="0" indent="0">
              <a:buNone/>
            </a:pPr>
            <a:r>
              <a:rPr lang="en-US" dirty="0" smtClean="0"/>
              <a:t>List</a:t>
            </a:r>
            <a:r>
              <a:rPr lang="en-US" dirty="0"/>
              <a:t>” cmdlet, rather than </a:t>
            </a:r>
          </a:p>
          <a:p>
            <a:pPr marL="0" indent="0">
              <a:buNone/>
            </a:pPr>
            <a:r>
              <a:rPr lang="en-US" dirty="0"/>
              <a:t>columns and names as </a:t>
            </a:r>
          </a:p>
          <a:p>
            <a:pPr marL="0" indent="0">
              <a:buNone/>
            </a:pPr>
            <a:r>
              <a:rPr lang="en-US" dirty="0"/>
              <a:t>seen in the previous slide, </a:t>
            </a:r>
          </a:p>
          <a:p>
            <a:pPr marL="0" indent="0">
              <a:buNone/>
            </a:pPr>
            <a:r>
              <a:rPr lang="en-US" dirty="0"/>
              <a:t>we can return all named</a:t>
            </a:r>
          </a:p>
          <a:p>
            <a:pPr marL="0" indent="0">
              <a:buNone/>
            </a:pPr>
            <a:r>
              <a:rPr lang="en-US" dirty="0"/>
              <a:t> properties associated with </a:t>
            </a:r>
          </a:p>
          <a:p>
            <a:pPr marL="0" indent="0">
              <a:buNone/>
            </a:pPr>
            <a:r>
              <a:rPr lang="en-US" dirty="0"/>
              <a:t>its objects</a:t>
            </a:r>
          </a:p>
          <a:p>
            <a:pPr marL="0" indent="0">
              <a:buNone/>
            </a:pPr>
            <a:r>
              <a:rPr lang="en-US" dirty="0"/>
              <a:t> in a different </a:t>
            </a:r>
          </a:p>
          <a:p>
            <a:pPr marL="0" indent="0">
              <a:buNone/>
            </a:pPr>
            <a:r>
              <a:rPr lang="en-US" dirty="0"/>
              <a:t>list-like format,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PS </a:t>
            </a:r>
            <a:r>
              <a:rPr lang="en-US" dirty="0"/>
              <a:t>C:\&gt; Get-</a:t>
            </a:r>
            <a:r>
              <a:rPr lang="en-US" dirty="0" err="1"/>
              <a:t>ChildItem</a:t>
            </a:r>
            <a:r>
              <a:rPr lang="en-US" dirty="0"/>
              <a:t> | Format-List *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076" y="2109085"/>
            <a:ext cx="5595782" cy="309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2074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1.6 </a:t>
            </a:r>
            <a:r>
              <a:rPr lang="en-US" dirty="0"/>
              <a:t>Pipelining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+ The results of all cmdlet output, are usually referred to </a:t>
            </a:r>
            <a:r>
              <a:rPr lang="en-US" dirty="0" smtClean="0"/>
              <a:t>as </a:t>
            </a:r>
            <a:r>
              <a:rPr lang="en-US" dirty="0"/>
              <a:t>“objects</a:t>
            </a:r>
            <a:r>
              <a:rPr lang="en-US" dirty="0" smtClean="0"/>
              <a:t>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These objects can be further processed using what is </a:t>
            </a:r>
            <a:r>
              <a:rPr lang="en-US" dirty="0" smtClean="0"/>
              <a:t>known as “pipelining,” </a:t>
            </a:r>
            <a:r>
              <a:rPr lang="en-US" dirty="0"/>
              <a:t>similar to how we can chain </a:t>
            </a:r>
            <a:r>
              <a:rPr lang="en-US" dirty="0" smtClean="0"/>
              <a:t>commands </a:t>
            </a:r>
            <a:r>
              <a:rPr lang="en-US" dirty="0"/>
              <a:t>together in a Linux bash shell for instance </a:t>
            </a:r>
            <a:r>
              <a:rPr lang="en-US" dirty="0" smtClean="0"/>
              <a:t>with </a:t>
            </a:r>
            <a:r>
              <a:rPr lang="en-US" dirty="0"/>
              <a:t>the Pipe Operator (|).</a:t>
            </a:r>
          </a:p>
        </p:txBody>
      </p:sp>
    </p:spTree>
    <p:extLst>
      <p:ext uri="{BB962C8B-B14F-4D97-AF65-F5344CB8AC3E}">
        <p14:creationId xmlns:p14="http://schemas.microsoft.com/office/powerpoint/2010/main" val="2834235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/>
              <a:t>1.1 What IS </a:t>
            </a:r>
            <a:r>
              <a:rPr lang="en-US" dirty="0" smtClean="0"/>
              <a:t>PowerShell?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PowerShell is:</a:t>
            </a:r>
          </a:p>
          <a:p>
            <a:pPr lvl="1"/>
            <a:r>
              <a:rPr lang="en-US" dirty="0"/>
              <a:t>A built-in Windows command-line &amp; scripting language</a:t>
            </a:r>
          </a:p>
          <a:p>
            <a:pPr lvl="1"/>
            <a:r>
              <a:rPr lang="en-US" dirty="0"/>
              <a:t>Available on almost all Windows systems</a:t>
            </a:r>
          </a:p>
          <a:p>
            <a:pPr lvl="1"/>
            <a:r>
              <a:rPr lang="en-US" dirty="0" smtClean="0"/>
              <a:t>Extremely </a:t>
            </a:r>
            <a:r>
              <a:rPr lang="en-US" dirty="0"/>
              <a:t>powerful for </a:t>
            </a:r>
            <a:r>
              <a:rPr lang="en-US" b="1" dirty="0"/>
              <a:t>administrators</a:t>
            </a:r>
            <a:r>
              <a:rPr lang="en-US" dirty="0"/>
              <a:t> → which makes it perfect for </a:t>
            </a:r>
            <a:r>
              <a:rPr lang="en-US" b="1" dirty="0"/>
              <a:t>post-exploitation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9730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1.6 </a:t>
            </a:r>
            <a:r>
              <a:rPr lang="en-US" dirty="0"/>
              <a:t>Pipelining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+ An example of this processing of cmdlet output objects </a:t>
            </a:r>
            <a:r>
              <a:rPr lang="en-US" dirty="0" smtClean="0"/>
              <a:t>with </a:t>
            </a:r>
            <a:r>
              <a:rPr lang="en-US" dirty="0"/>
              <a:t>pipelines would be something like the following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sz="2400" dirty="0"/>
              <a:t>PS C:\&gt; Get-Process | Sort-Object -Unique | </a:t>
            </a:r>
            <a:r>
              <a:rPr lang="en-US" sz="2400" dirty="0" smtClean="0"/>
              <a:t>Select-Object </a:t>
            </a:r>
            <a:r>
              <a:rPr lang="en-US" sz="2400" dirty="0" err="1" smtClean="0"/>
              <a:t>ProcessName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dirty="0"/>
              <a:t> + The above returns a list of processes (Get-Process), then </a:t>
            </a:r>
            <a:r>
              <a:rPr lang="en-US" dirty="0" smtClean="0"/>
              <a:t>sorts </a:t>
            </a:r>
            <a:r>
              <a:rPr lang="en-US" dirty="0"/>
              <a:t>the list (Sort-Object) with the (-Unique) </a:t>
            </a:r>
            <a:r>
              <a:rPr lang="en-US" dirty="0" smtClean="0"/>
              <a:t>parameter</a:t>
            </a:r>
            <a:r>
              <a:rPr lang="en-US" dirty="0"/>
              <a:t>, and finally, selects the “</a:t>
            </a:r>
            <a:r>
              <a:rPr lang="en-US" dirty="0" err="1"/>
              <a:t>ProcessName</a:t>
            </a:r>
            <a:r>
              <a:rPr lang="en-US" dirty="0"/>
              <a:t>” objects </a:t>
            </a:r>
            <a:r>
              <a:rPr lang="en-US" dirty="0" smtClean="0"/>
              <a:t>(</a:t>
            </a:r>
            <a:r>
              <a:rPr lang="en-US" dirty="0"/>
              <a:t>Select-Object </a:t>
            </a:r>
            <a:r>
              <a:rPr lang="en-US" dirty="0" err="1"/>
              <a:t>ProcessName</a:t>
            </a:r>
            <a:r>
              <a:rPr lang="en-US" dirty="0"/>
              <a:t>) and returns a unique </a:t>
            </a:r>
            <a:r>
              <a:rPr lang="en-US" dirty="0" smtClean="0"/>
              <a:t>list </a:t>
            </a:r>
            <a:r>
              <a:rPr lang="en-US" dirty="0"/>
              <a:t>of process names.</a:t>
            </a:r>
          </a:p>
        </p:txBody>
      </p:sp>
    </p:spTree>
    <p:extLst>
      <p:ext uri="{BB962C8B-B14F-4D97-AF65-F5344CB8AC3E}">
        <p14:creationId xmlns:p14="http://schemas.microsoft.com/office/powerpoint/2010/main" val="14084792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1.7 </a:t>
            </a:r>
            <a:r>
              <a:rPr lang="en-US" dirty="0"/>
              <a:t>Useful Cmdlets &amp;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+ Let’s now examine several examples of Cmdlet usage </a:t>
            </a:r>
            <a:r>
              <a:rPr lang="en-US" dirty="0" smtClean="0"/>
              <a:t>we’ll </a:t>
            </a:r>
            <a:r>
              <a:rPr lang="en-US" dirty="0"/>
              <a:t>find useful for our work.</a:t>
            </a:r>
          </a:p>
        </p:txBody>
      </p:sp>
    </p:spTree>
    <p:extLst>
      <p:ext uri="{BB962C8B-B14F-4D97-AF65-F5344CB8AC3E}">
        <p14:creationId xmlns:p14="http://schemas.microsoft.com/office/powerpoint/2010/main" val="10956706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1.7 </a:t>
            </a:r>
            <a:r>
              <a:rPr lang="en-US" dirty="0"/>
              <a:t>Useful Cmdlets &amp;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Get-Process</a:t>
            </a:r>
          </a:p>
          <a:p>
            <a:pPr marL="0" indent="0">
              <a:buNone/>
            </a:pPr>
            <a:r>
              <a:rPr lang="en-US" dirty="0"/>
              <a:t> + The Get-Process cmdlet will give us a listing of all </a:t>
            </a:r>
            <a:r>
              <a:rPr lang="en-US" dirty="0" smtClean="0"/>
              <a:t>processes</a:t>
            </a:r>
            <a:r>
              <a:rPr lang="en-US" dirty="0"/>
              <a:t>, as we saw in a previous example.</a:t>
            </a:r>
          </a:p>
        </p:txBody>
      </p:sp>
    </p:spTree>
    <p:extLst>
      <p:ext uri="{BB962C8B-B14F-4D97-AF65-F5344CB8AC3E}">
        <p14:creationId xmlns:p14="http://schemas.microsoft.com/office/powerpoint/2010/main" val="6952171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1.7 </a:t>
            </a:r>
            <a:r>
              <a:rPr lang="en-US" dirty="0"/>
              <a:t>Useful Cmdlets &amp;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Get-Process</a:t>
            </a:r>
          </a:p>
          <a:p>
            <a:pPr marL="0" indent="0">
              <a:buNone/>
            </a:pPr>
            <a:r>
              <a:rPr lang="en-US" dirty="0"/>
              <a:t> + The Get-Process cmdlet will give us a listing of all </a:t>
            </a:r>
            <a:r>
              <a:rPr lang="en-US" dirty="0" smtClean="0"/>
              <a:t>processes</a:t>
            </a:r>
            <a:r>
              <a:rPr lang="en-US" dirty="0"/>
              <a:t>, as we saw in a previous example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+ Running the “Get-Process” cmdlet without any arguments returns basic information as we can see, and is formatted in a table-like format, which includes column names (properties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5792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1.7 </a:t>
            </a:r>
            <a:r>
              <a:rPr lang="en-US" dirty="0"/>
              <a:t>Useful Cmdlets &amp;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Get-</a:t>
            </a:r>
            <a:r>
              <a:rPr lang="en-US" dirty="0" err="1" smtClean="0"/>
              <a:t>ChildItem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Something that’s good to know about cmdlets is that most of them have </a:t>
            </a:r>
            <a:r>
              <a:rPr lang="en-US" dirty="0" smtClean="0"/>
              <a:t>“</a:t>
            </a:r>
            <a:r>
              <a:rPr lang="en-US" dirty="0"/>
              <a:t>Aliases.” For instance, the “Get-</a:t>
            </a:r>
            <a:r>
              <a:rPr lang="en-US" dirty="0" err="1"/>
              <a:t>ChildItem</a:t>
            </a:r>
            <a:r>
              <a:rPr lang="en-US" dirty="0"/>
              <a:t>” cmdlet which simply lists items </a:t>
            </a:r>
            <a:r>
              <a:rPr lang="en-US" dirty="0" smtClean="0"/>
              <a:t>in </a:t>
            </a:r>
            <a:r>
              <a:rPr lang="en-US" dirty="0"/>
              <a:t>a directory, can be alternatively called by issuing the “ls” command, which </a:t>
            </a:r>
            <a:r>
              <a:rPr lang="en-US" dirty="0" smtClean="0"/>
              <a:t>is </a:t>
            </a:r>
            <a:r>
              <a:rPr lang="en-US" dirty="0"/>
              <a:t>an alias for the Get-</a:t>
            </a:r>
            <a:r>
              <a:rPr lang="en-US" dirty="0" err="1"/>
              <a:t>ChildItem</a:t>
            </a:r>
            <a:r>
              <a:rPr lang="en-US" dirty="0"/>
              <a:t> cmdlet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+ To find what the aliases are for a specific cmdlet, we can use the </a:t>
            </a:r>
            <a:r>
              <a:rPr lang="en-US" dirty="0" smtClean="0"/>
              <a:t>“</a:t>
            </a:r>
            <a:r>
              <a:rPr lang="en-US" dirty="0"/>
              <a:t>Get-Alias” cmdlet with the “-Definition” parameter followed by </a:t>
            </a:r>
            <a:r>
              <a:rPr lang="en-US" dirty="0" smtClean="0"/>
              <a:t>a </a:t>
            </a:r>
            <a:r>
              <a:rPr lang="en-US" dirty="0"/>
              <a:t>cmdlet name, like in the following example: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PS C:\Users&gt; Get-Alias -Definition Get-</a:t>
            </a:r>
            <a:r>
              <a:rPr lang="en-US" dirty="0" err="1"/>
              <a:t>ChildItem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0788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1.7 </a:t>
            </a:r>
            <a:r>
              <a:rPr lang="en-US" dirty="0"/>
              <a:t>Useful Cmdlets &amp;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Get-</a:t>
            </a:r>
            <a:r>
              <a:rPr lang="en-US" dirty="0" err="1" smtClean="0"/>
              <a:t>WmiObject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Another alias you’ll see quite often is “select” when used in </a:t>
            </a:r>
            <a:r>
              <a:rPr lang="en-US" dirty="0" smtClean="0"/>
              <a:t>conjunction </a:t>
            </a:r>
            <a:r>
              <a:rPr lang="en-US" dirty="0"/>
              <a:t>with other cmdlets in pipeline operations and is an </a:t>
            </a:r>
            <a:r>
              <a:rPr lang="en-US" dirty="0" smtClean="0"/>
              <a:t>alias </a:t>
            </a:r>
            <a:r>
              <a:rPr lang="en-US" dirty="0"/>
              <a:t>for the “Select-Object” cmdlet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+ In this example, we’re using the “Get-</a:t>
            </a:r>
            <a:r>
              <a:rPr lang="en-US" dirty="0" err="1"/>
              <a:t>WmiObject</a:t>
            </a:r>
            <a:r>
              <a:rPr lang="en-US" dirty="0"/>
              <a:t>” cmdlet, </a:t>
            </a:r>
            <a:r>
              <a:rPr lang="en-US" dirty="0" smtClean="0"/>
              <a:t>(</a:t>
            </a:r>
            <a:r>
              <a:rPr lang="en-US" dirty="0"/>
              <a:t>used to return information about WMI objects) in conjunction </a:t>
            </a:r>
            <a:r>
              <a:rPr lang="en-US" dirty="0" smtClean="0"/>
              <a:t>with </a:t>
            </a:r>
            <a:r>
              <a:rPr lang="en-US" dirty="0"/>
              <a:t>the “-class win32_operatingsystem” parameter and </a:t>
            </a:r>
            <a:r>
              <a:rPr lang="en-US" dirty="0" smtClean="0"/>
              <a:t>arguments</a:t>
            </a:r>
            <a:r>
              <a:rPr lang="en-US" dirty="0"/>
              <a:t>, and then selecting (select) all (*) properties related </a:t>
            </a:r>
            <a:r>
              <a:rPr lang="en-US" dirty="0" smtClean="0"/>
              <a:t>to </a:t>
            </a:r>
            <a:r>
              <a:rPr lang="en-US" dirty="0"/>
              <a:t>that WMI object class; this returns all information related to </a:t>
            </a:r>
            <a:r>
              <a:rPr lang="en-US" dirty="0" smtClean="0"/>
              <a:t>the </a:t>
            </a:r>
            <a:r>
              <a:rPr lang="en-US" dirty="0"/>
              <a:t>current operating system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PS C:\&gt; Get-</a:t>
            </a:r>
            <a:r>
              <a:rPr lang="en-US" dirty="0" err="1"/>
              <a:t>WmiObject</a:t>
            </a:r>
            <a:r>
              <a:rPr lang="en-US" dirty="0"/>
              <a:t> -class win32_operatingsystem | select-Property *</a:t>
            </a:r>
          </a:p>
        </p:txBody>
      </p:sp>
    </p:spTree>
    <p:extLst>
      <p:ext uri="{BB962C8B-B14F-4D97-AF65-F5344CB8AC3E}">
        <p14:creationId xmlns:p14="http://schemas.microsoft.com/office/powerpoint/2010/main" val="30416703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1.7 </a:t>
            </a:r>
            <a:r>
              <a:rPr lang="en-US" dirty="0"/>
              <a:t>Useful Cmdlets &amp;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Exploring the </a:t>
            </a:r>
            <a:r>
              <a:rPr lang="en-US" dirty="0" smtClean="0"/>
              <a:t>Registry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For access to Windows Registry hives, PowerShell </a:t>
            </a:r>
            <a:r>
              <a:rPr lang="en-US" dirty="0" smtClean="0"/>
              <a:t>provides </a:t>
            </a:r>
            <a:r>
              <a:rPr lang="en-US" dirty="0"/>
              <a:t>a convenient method with the following </a:t>
            </a:r>
            <a:r>
              <a:rPr lang="en-US" dirty="0" smtClean="0"/>
              <a:t>command: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PS C:\&gt; cd HKLM:\</a:t>
            </a:r>
          </a:p>
        </p:txBody>
      </p:sp>
    </p:spTree>
    <p:extLst>
      <p:ext uri="{BB962C8B-B14F-4D97-AF65-F5344CB8AC3E}">
        <p14:creationId xmlns:p14="http://schemas.microsoft.com/office/powerpoint/2010/main" val="38580865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1.7 </a:t>
            </a:r>
            <a:r>
              <a:rPr lang="en-US" dirty="0"/>
              <a:t>Useful Cmdlets &amp; Usage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Exploring the </a:t>
            </a:r>
            <a:r>
              <a:rPr lang="en-US" dirty="0" smtClean="0"/>
              <a:t>Registry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For access to Windows Registry hives, PowerShell </a:t>
            </a:r>
            <a:r>
              <a:rPr lang="en-US" dirty="0" smtClean="0"/>
              <a:t>provides </a:t>
            </a:r>
            <a:r>
              <a:rPr lang="en-US" dirty="0"/>
              <a:t>a convenient method with the following </a:t>
            </a:r>
            <a:r>
              <a:rPr lang="en-US" dirty="0" smtClean="0"/>
              <a:t>command: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PS C:\&gt; cd HKLM:\</a:t>
            </a:r>
          </a:p>
        </p:txBody>
      </p:sp>
    </p:spTree>
    <p:extLst>
      <p:ext uri="{BB962C8B-B14F-4D97-AF65-F5344CB8AC3E}">
        <p14:creationId xmlns:p14="http://schemas.microsoft.com/office/powerpoint/2010/main" val="3210093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/>
              <a:t>1.1 What IS </a:t>
            </a:r>
            <a:r>
              <a:rPr lang="en-US" dirty="0" smtClean="0"/>
              <a:t>PowerShell?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Most of the time, we’ll either be working with scripts commonly identified by the “.ps1” file extension, or through what are known as “Cmdlets ” (native </a:t>
            </a:r>
            <a:r>
              <a:rPr lang="en-US" dirty="0" err="1"/>
              <a:t>Powershell</a:t>
            </a:r>
            <a:r>
              <a:rPr lang="en-US" dirty="0"/>
              <a:t> commands) of which we can also create our own, and other times, we’ll be interacting directly with via the </a:t>
            </a:r>
            <a:r>
              <a:rPr lang="en-US" dirty="0" err="1"/>
              <a:t>Powershell</a:t>
            </a:r>
            <a:r>
              <a:rPr lang="en-US" dirty="0"/>
              <a:t> CLI.</a:t>
            </a:r>
          </a:p>
        </p:txBody>
      </p:sp>
    </p:spTree>
    <p:extLst>
      <p:ext uri="{BB962C8B-B14F-4D97-AF65-F5344CB8AC3E}">
        <p14:creationId xmlns:p14="http://schemas.microsoft.com/office/powerpoint/2010/main" val="1409086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1.2 </a:t>
            </a:r>
            <a:r>
              <a:rPr lang="en-US" dirty="0"/>
              <a:t>Why </a:t>
            </a:r>
            <a:r>
              <a:rPr lang="en-US" dirty="0" err="1"/>
              <a:t>Powershell</a:t>
            </a:r>
            <a:r>
              <a:rPr lang="en-US" dirty="0"/>
              <a:t>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+ </a:t>
            </a:r>
            <a:r>
              <a:rPr lang="en-US" dirty="0" err="1" smtClean="0"/>
              <a:t>Powershell</a:t>
            </a:r>
            <a:r>
              <a:rPr lang="en-US" dirty="0" smtClean="0"/>
              <a:t> is </a:t>
            </a:r>
            <a:r>
              <a:rPr lang="en-US" dirty="0"/>
              <a:t>a powerful built-in shell and scripting </a:t>
            </a:r>
          </a:p>
          <a:p>
            <a:pPr marL="0" indent="0">
              <a:buNone/>
            </a:pPr>
            <a:r>
              <a:rPr lang="en-US" dirty="0"/>
              <a:t>environment we can utilize as penetration testers </a:t>
            </a:r>
          </a:p>
          <a:p>
            <a:pPr marL="0" indent="0">
              <a:buNone/>
            </a:pPr>
            <a:r>
              <a:rPr lang="en-US" dirty="0"/>
              <a:t>considering its wide-spread availability on all modern </a:t>
            </a:r>
          </a:p>
          <a:p>
            <a:pPr marL="0" indent="0">
              <a:buNone/>
            </a:pPr>
            <a:r>
              <a:rPr lang="en-US" dirty="0"/>
              <a:t>Windows-based systems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895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1.2 </a:t>
            </a:r>
            <a:r>
              <a:rPr lang="en-US" dirty="0"/>
              <a:t>Why </a:t>
            </a:r>
            <a:r>
              <a:rPr lang="en-US" dirty="0" err="1"/>
              <a:t>Powershell</a:t>
            </a:r>
            <a:r>
              <a:rPr lang="en-US" dirty="0"/>
              <a:t>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There are many advantages to using </a:t>
            </a:r>
            <a:r>
              <a:rPr lang="en-US" dirty="0" err="1"/>
              <a:t>Powershell</a:t>
            </a:r>
            <a:r>
              <a:rPr lang="en-US" dirty="0"/>
              <a:t> as it relates </a:t>
            </a:r>
            <a:r>
              <a:rPr lang="en-US" dirty="0" smtClean="0"/>
              <a:t>to penetration </a:t>
            </a:r>
            <a:r>
              <a:rPr lang="en-US" dirty="0"/>
              <a:t>testing, with some of them being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Many organizations aren’t actively hunting for </a:t>
            </a:r>
            <a:r>
              <a:rPr lang="en-US" dirty="0" err="1"/>
              <a:t>Powershell</a:t>
            </a:r>
            <a:r>
              <a:rPr lang="en-US" dirty="0"/>
              <a:t> activity </a:t>
            </a:r>
          </a:p>
          <a:p>
            <a:pPr marL="0" indent="0">
              <a:buNone/>
            </a:pPr>
            <a:r>
              <a:rPr lang="en-US" dirty="0"/>
              <a:t>since it is usually considered a “trusted” application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We can use </a:t>
            </a:r>
            <a:r>
              <a:rPr lang="en-US" dirty="0" err="1"/>
              <a:t>Powershell</a:t>
            </a:r>
            <a:r>
              <a:rPr lang="en-US" dirty="0"/>
              <a:t> to run, download or execute code, entirely </a:t>
            </a:r>
          </a:p>
          <a:p>
            <a:pPr marL="0" indent="0">
              <a:buNone/>
            </a:pPr>
            <a:r>
              <a:rPr lang="en-US" dirty="0"/>
              <a:t>within the memory process of the </a:t>
            </a:r>
            <a:r>
              <a:rPr lang="en-US" dirty="0" err="1"/>
              <a:t>Powershell</a:t>
            </a:r>
            <a:r>
              <a:rPr lang="en-US" dirty="0"/>
              <a:t> executable, helping </a:t>
            </a:r>
            <a:r>
              <a:rPr lang="en-US" dirty="0" smtClean="0"/>
              <a:t>us </a:t>
            </a:r>
            <a:r>
              <a:rPr lang="en-US" dirty="0"/>
              <a:t>evade endpoint security solutions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3725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1.3 </a:t>
            </a:r>
            <a:r>
              <a:rPr lang="en-US" dirty="0"/>
              <a:t>The PowerShell CLI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+ In most cases, accessing the CLI is as </a:t>
            </a:r>
          </a:p>
          <a:p>
            <a:pPr marL="0" indent="0">
              <a:buNone/>
            </a:pPr>
            <a:r>
              <a:rPr lang="en-US" dirty="0"/>
              <a:t>simple as just typing “</a:t>
            </a:r>
            <a:r>
              <a:rPr lang="en-US" dirty="0" err="1"/>
              <a:t>powershell</a:t>
            </a:r>
            <a:r>
              <a:rPr lang="en-US" dirty="0"/>
              <a:t>” in the </a:t>
            </a:r>
          </a:p>
          <a:p>
            <a:pPr marL="0" indent="0">
              <a:buNone/>
            </a:pPr>
            <a:r>
              <a:rPr lang="en-US" dirty="0"/>
              <a:t>Windows search field from the Start </a:t>
            </a:r>
          </a:p>
          <a:p>
            <a:pPr marL="0" indent="0">
              <a:buNone/>
            </a:pPr>
            <a:r>
              <a:rPr lang="en-US" dirty="0"/>
              <a:t>Menu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368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1.3 </a:t>
            </a:r>
            <a:r>
              <a:rPr lang="en-US" dirty="0"/>
              <a:t>The PowerShell CLI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+ In this case, the shortcuts are unavailable; the PowerShell </a:t>
            </a:r>
            <a:r>
              <a:rPr lang="en-US" dirty="0" smtClean="0"/>
              <a:t>executable itself </a:t>
            </a:r>
            <a:r>
              <a:rPr lang="en-US" dirty="0"/>
              <a:t>can found in </a:t>
            </a:r>
            <a:r>
              <a:rPr lang="en-US" dirty="0" smtClean="0"/>
              <a:t>the “C</a:t>
            </a:r>
            <a:r>
              <a:rPr lang="en-US" dirty="0"/>
              <a:t>:\Windows\System32\</a:t>
            </a:r>
            <a:r>
              <a:rPr lang="en-US" dirty="0" err="1"/>
              <a:t>WindowsPowerShell</a:t>
            </a:r>
            <a:r>
              <a:rPr lang="en-US" dirty="0"/>
              <a:t>\v1.0” </a:t>
            </a:r>
            <a:r>
              <a:rPr lang="en-US" dirty="0" smtClean="0"/>
              <a:t>directory.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+ If other versions are available on </a:t>
            </a:r>
          </a:p>
          <a:p>
            <a:pPr marL="0" indent="0">
              <a:buNone/>
            </a:pPr>
            <a:r>
              <a:rPr lang="en-US" dirty="0"/>
              <a:t>the system, they can be found in </a:t>
            </a:r>
          </a:p>
          <a:p>
            <a:pPr marL="0" indent="0">
              <a:buNone/>
            </a:pPr>
            <a:r>
              <a:rPr lang="en-US" dirty="0"/>
              <a:t>their corresponding version paths.</a:t>
            </a:r>
          </a:p>
        </p:txBody>
      </p:sp>
    </p:spTree>
    <p:extLst>
      <p:ext uri="{BB962C8B-B14F-4D97-AF65-F5344CB8AC3E}">
        <p14:creationId xmlns:p14="http://schemas.microsoft.com/office/powerpoint/2010/main" val="4179327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292" y="783521"/>
            <a:ext cx="10515600" cy="1325563"/>
          </a:xfrm>
        </p:spPr>
        <p:txBody>
          <a:bodyPr/>
          <a:lstStyle/>
          <a:p>
            <a:r>
              <a:rPr lang="en-US" dirty="0" smtClean="0"/>
              <a:t>1.3 </a:t>
            </a:r>
            <a:r>
              <a:rPr lang="en-US" dirty="0"/>
              <a:t>The PowerShell CLI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292" y="2109084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 note regarding 32-bit and 64-bit PowerShell executables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If you’re operating on a 64-bit system, the location of the </a:t>
            </a:r>
            <a:r>
              <a:rPr lang="en-US" dirty="0" smtClean="0"/>
              <a:t>64-bit PowerShell </a:t>
            </a:r>
            <a:r>
              <a:rPr lang="en-US" dirty="0"/>
              <a:t>executable can be found </a:t>
            </a:r>
            <a:r>
              <a:rPr lang="en-US" dirty="0" smtClean="0"/>
              <a:t>in C</a:t>
            </a:r>
            <a:r>
              <a:rPr lang="en-US" dirty="0"/>
              <a:t>:\windows\system32\WindowsPowerShell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</a:t>
            </a:r>
            <a:r>
              <a:rPr lang="en-US" dirty="0" err="1"/>
              <a:t>Whilethe</a:t>
            </a:r>
            <a:r>
              <a:rPr lang="en-US" dirty="0"/>
              <a:t> 32-bit version being located in </a:t>
            </a:r>
            <a:r>
              <a:rPr lang="en-US" dirty="0" smtClean="0"/>
              <a:t>the C</a:t>
            </a:r>
            <a:r>
              <a:rPr lang="en-US" dirty="0"/>
              <a:t>:\windows\SysWOW64\WindowsPowerShell directory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+ This can be a bit confusing considering the directory naming </a:t>
            </a:r>
            <a:r>
              <a:rPr lang="en-US" dirty="0" smtClean="0"/>
              <a:t>convention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861054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1858</Words>
  <Application>Microsoft Office PowerPoint</Application>
  <PresentationFormat>Widescreen</PresentationFormat>
  <Paragraphs>214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Wingdings</vt:lpstr>
      <vt:lpstr>1_Office Theme</vt:lpstr>
      <vt:lpstr>Course Topic Overview </vt:lpstr>
      <vt:lpstr>1.1 Introduction To PowerShell</vt:lpstr>
      <vt:lpstr>1.1 What IS PowerShell?</vt:lpstr>
      <vt:lpstr>1.1 What IS PowerShell?</vt:lpstr>
      <vt:lpstr>1.2 Why Powershell? </vt:lpstr>
      <vt:lpstr>1.2 Why Powershell? </vt:lpstr>
      <vt:lpstr>1.3 The PowerShell CLI </vt:lpstr>
      <vt:lpstr>1.3 The PowerShell CLI </vt:lpstr>
      <vt:lpstr>1.3 The PowerShell CLI </vt:lpstr>
      <vt:lpstr>1.3 The PowerShell CLI </vt:lpstr>
      <vt:lpstr>1.3 The PowerShell CLI </vt:lpstr>
      <vt:lpstr>1.4 Basic Usage </vt:lpstr>
      <vt:lpstr>1.4 Basic Usage </vt:lpstr>
      <vt:lpstr>1.4 Basic Usage </vt:lpstr>
      <vt:lpstr>1.4 Basic Usage </vt:lpstr>
      <vt:lpstr>1.4 Basic Usage </vt:lpstr>
      <vt:lpstr>1.4 Basic Usage </vt:lpstr>
      <vt:lpstr>1.4 Basic Usage </vt:lpstr>
      <vt:lpstr>1.4 Basic Usage </vt:lpstr>
      <vt:lpstr>1.4 Basic Usage </vt:lpstr>
      <vt:lpstr>1.4 Basic Usage </vt:lpstr>
      <vt:lpstr>1.4 Basic Usage </vt:lpstr>
      <vt:lpstr>1.4 Basic Usage </vt:lpstr>
      <vt:lpstr>1.4 Basic Usage </vt:lpstr>
      <vt:lpstr>1.4 Basic Usage </vt:lpstr>
      <vt:lpstr>1.5 Cmdlets </vt:lpstr>
      <vt:lpstr>1.5 Cmdlets </vt:lpstr>
      <vt:lpstr>1.5 Cmdlets </vt:lpstr>
      <vt:lpstr>1.6 Pipelining </vt:lpstr>
      <vt:lpstr>1.6 Pipelining </vt:lpstr>
      <vt:lpstr>1.7 Useful Cmdlets &amp; Usage </vt:lpstr>
      <vt:lpstr>1.7 Useful Cmdlets &amp; Usage </vt:lpstr>
      <vt:lpstr>1.7 Useful Cmdlets &amp; Usage </vt:lpstr>
      <vt:lpstr>1.7 Useful Cmdlets &amp; Usage </vt:lpstr>
      <vt:lpstr>1.7 Useful Cmdlets &amp; Usage </vt:lpstr>
      <vt:lpstr>1.7 Useful Cmdlets &amp; Usage </vt:lpstr>
      <vt:lpstr>1.7 Useful Cmdlets &amp; Usage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14</cp:revision>
  <dcterms:created xsi:type="dcterms:W3CDTF">2025-11-17T05:43:38Z</dcterms:created>
  <dcterms:modified xsi:type="dcterms:W3CDTF">2025-11-18T12:43:57Z</dcterms:modified>
</cp:coreProperties>
</file>