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Pattanakarn Heavy" charset="1" panose="00000000000000000000"/>
      <p:regular r:id="rId21"/>
    </p:embeddedFont>
    <p:embeddedFont>
      <p:font typeface="Pattanakarn Bold" charset="1" panose="00000000000000000000"/>
      <p:regular r:id="rId22"/>
    </p:embeddedFont>
    <p:embeddedFont>
      <p:font typeface="Open Sans" charset="1" panose="00000000000000000000"/>
      <p:regular r:id="rId23"/>
    </p:embeddedFont>
    <p:embeddedFont>
      <p:font typeface="Open Sans Medium" charset="1" panose="000000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20.jpe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 Id="rId4" Target="../media/image23.jpeg" Type="http://schemas.openxmlformats.org/officeDocument/2006/relationships/image"/><Relationship Id="rId5"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25.jpe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26.jpe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media/image3.sv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jpeg" Type="http://schemas.openxmlformats.org/officeDocument/2006/relationships/image"/><Relationship Id="rId5"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jpe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1.jpe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2.jpe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3.jpe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 Id="rId4" Target="../media/image16.jpeg" Type="http://schemas.openxmlformats.org/officeDocument/2006/relationships/image"/><Relationship Id="rId5"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4974636" y="1044293"/>
            <a:ext cx="8320013" cy="8184813"/>
          </a:xfrm>
          <a:custGeom>
            <a:avLst/>
            <a:gdLst/>
            <a:ahLst/>
            <a:cxnLst/>
            <a:rect r="r" b="b" t="t" l="l"/>
            <a:pathLst>
              <a:path h="8184813" w="8320013">
                <a:moveTo>
                  <a:pt x="0" y="0"/>
                </a:moveTo>
                <a:lnTo>
                  <a:pt x="8320013" y="0"/>
                </a:lnTo>
                <a:lnTo>
                  <a:pt x="8320013" y="8184813"/>
                </a:lnTo>
                <a:lnTo>
                  <a:pt x="0" y="8184813"/>
                </a:lnTo>
                <a:lnTo>
                  <a:pt x="0" y="0"/>
                </a:lnTo>
                <a:close/>
              </a:path>
            </a:pathLst>
          </a:custGeom>
          <a:blipFill>
            <a:blip r:embed="rId2">
              <a:alphaModFix amt="30000"/>
            </a:blip>
            <a:stretch>
              <a:fillRect l="0" t="0" r="0" b="0"/>
            </a:stretch>
          </a:blipFill>
        </p:spPr>
      </p:sp>
      <p:grpSp>
        <p:nvGrpSpPr>
          <p:cNvPr name="Group 3" id="3"/>
          <p:cNvGrpSpPr/>
          <p:nvPr/>
        </p:nvGrpSpPr>
        <p:grpSpPr>
          <a:xfrm rot="0">
            <a:off x="16901637" y="1028700"/>
            <a:ext cx="357663" cy="271117"/>
            <a:chOff x="0" y="0"/>
            <a:chExt cx="476884" cy="361489"/>
          </a:xfrm>
        </p:grpSpPr>
        <p:sp>
          <p:nvSpPr>
            <p:cNvPr name="AutoShape 4" id="4"/>
            <p:cNvSpPr/>
            <p:nvPr/>
          </p:nvSpPr>
          <p:spPr>
            <a:xfrm>
              <a:off x="0" y="19050"/>
              <a:ext cx="476884" cy="0"/>
            </a:xfrm>
            <a:prstGeom prst="line">
              <a:avLst/>
            </a:prstGeom>
            <a:ln cap="flat" w="38100">
              <a:solidFill>
                <a:srgbClr val="FFFFFF"/>
              </a:solidFill>
              <a:prstDash val="solid"/>
              <a:headEnd type="none" len="sm" w="sm"/>
              <a:tailEnd type="none" len="sm" w="sm"/>
            </a:ln>
          </p:spPr>
        </p:sp>
        <p:sp>
          <p:nvSpPr>
            <p:cNvPr name="AutoShape 5" id="5"/>
            <p:cNvSpPr/>
            <p:nvPr/>
          </p:nvSpPr>
          <p:spPr>
            <a:xfrm>
              <a:off x="0" y="180744"/>
              <a:ext cx="476884" cy="0"/>
            </a:xfrm>
            <a:prstGeom prst="line">
              <a:avLst/>
            </a:prstGeom>
            <a:ln cap="flat" w="38100">
              <a:solidFill>
                <a:srgbClr val="FFFFFF"/>
              </a:solidFill>
              <a:prstDash val="solid"/>
              <a:headEnd type="none" len="sm" w="sm"/>
              <a:tailEnd type="none" len="sm" w="sm"/>
            </a:ln>
          </p:spPr>
        </p:sp>
        <p:sp>
          <p:nvSpPr>
            <p:cNvPr name="AutoShape 6" id="6"/>
            <p:cNvSpPr/>
            <p:nvPr/>
          </p:nvSpPr>
          <p:spPr>
            <a:xfrm>
              <a:off x="0" y="342439"/>
              <a:ext cx="476884" cy="0"/>
            </a:xfrm>
            <a:prstGeom prst="line">
              <a:avLst/>
            </a:prstGeom>
            <a:ln cap="flat" w="38100">
              <a:solidFill>
                <a:srgbClr val="FFFFFF"/>
              </a:solidFill>
              <a:prstDash val="solid"/>
              <a:headEnd type="none" len="sm" w="sm"/>
              <a:tailEnd type="none" len="sm" w="sm"/>
            </a:ln>
          </p:spPr>
        </p:sp>
      </p:grpSp>
      <p:sp>
        <p:nvSpPr>
          <p:cNvPr name="Freeform 7" id="7"/>
          <p:cNvSpPr/>
          <p:nvPr/>
        </p:nvSpPr>
        <p:spPr>
          <a:xfrm flipH="false" flipV="false" rot="0">
            <a:off x="1028700" y="8770994"/>
            <a:ext cx="471358" cy="487306"/>
          </a:xfrm>
          <a:custGeom>
            <a:avLst/>
            <a:gdLst/>
            <a:ahLst/>
            <a:cxnLst/>
            <a:rect r="r" b="b" t="t" l="l"/>
            <a:pathLst>
              <a:path h="487306" w="471358">
                <a:moveTo>
                  <a:pt x="0" y="0"/>
                </a:moveTo>
                <a:lnTo>
                  <a:pt x="471358" y="0"/>
                </a:lnTo>
                <a:lnTo>
                  <a:pt x="471358" y="487306"/>
                </a:lnTo>
                <a:lnTo>
                  <a:pt x="0" y="4873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3114789" y="4789416"/>
            <a:ext cx="12058423" cy="886036"/>
          </a:xfrm>
          <a:prstGeom prst="rect">
            <a:avLst/>
          </a:prstGeom>
        </p:spPr>
        <p:txBody>
          <a:bodyPr anchor="t" rtlCol="false" tIns="0" lIns="0" bIns="0" rIns="0">
            <a:spAutoFit/>
          </a:bodyPr>
          <a:lstStyle/>
          <a:p>
            <a:pPr algn="ctr" marL="0" indent="0" lvl="0">
              <a:lnSpc>
                <a:spcPts val="7303"/>
              </a:lnSpc>
              <a:spcBef>
                <a:spcPct val="0"/>
              </a:spcBef>
            </a:pPr>
            <a:r>
              <a:rPr lang="en-US" b="true" sz="5217">
                <a:solidFill>
                  <a:srgbClr val="FFFFFF"/>
                </a:solidFill>
                <a:latin typeface="Pattanakarn Heavy"/>
                <a:ea typeface="Pattanakarn Heavy"/>
                <a:cs typeface="Pattanakarn Heavy"/>
                <a:sym typeface="Pattanakarn Heavy"/>
              </a:rPr>
              <a:t>GETTING STARTED WITH JAVA</a:t>
            </a:r>
          </a:p>
        </p:txBody>
      </p:sp>
      <p:sp>
        <p:nvSpPr>
          <p:cNvPr name="TextBox 9" id="9"/>
          <p:cNvSpPr txBox="true"/>
          <p:nvPr/>
        </p:nvSpPr>
        <p:spPr>
          <a:xfrm rot="0">
            <a:off x="5643414" y="3831940"/>
            <a:ext cx="7001172" cy="481457"/>
          </a:xfrm>
          <a:prstGeom prst="rect">
            <a:avLst/>
          </a:prstGeom>
        </p:spPr>
        <p:txBody>
          <a:bodyPr anchor="t" rtlCol="false" tIns="0" lIns="0" bIns="0" rIns="0">
            <a:spAutoFit/>
          </a:bodyPr>
          <a:lstStyle/>
          <a:p>
            <a:pPr algn="ctr" marL="0" indent="0" lvl="0">
              <a:lnSpc>
                <a:spcPts val="4083"/>
              </a:lnSpc>
              <a:spcBef>
                <a:spcPct val="0"/>
              </a:spcBef>
            </a:pPr>
            <a:r>
              <a:rPr lang="en-US" b="true" sz="2916">
                <a:solidFill>
                  <a:srgbClr val="FFFFFF"/>
                </a:solidFill>
                <a:latin typeface="Pattanakarn Bold"/>
                <a:ea typeface="Pattanakarn Bold"/>
                <a:cs typeface="Pattanakarn Bold"/>
                <a:sym typeface="Pattanakarn Bold"/>
              </a:rPr>
              <a:t>WELCOME TO</a:t>
            </a:r>
          </a:p>
        </p:txBody>
      </p:sp>
      <p:sp>
        <p:nvSpPr>
          <p:cNvPr name="TextBox 10" id="10"/>
          <p:cNvSpPr txBox="true"/>
          <p:nvPr/>
        </p:nvSpPr>
        <p:spPr>
          <a:xfrm rot="0">
            <a:off x="4629984" y="8627745"/>
            <a:ext cx="9028032" cy="860426"/>
          </a:xfrm>
          <a:prstGeom prst="rect">
            <a:avLst/>
          </a:prstGeom>
        </p:spPr>
        <p:txBody>
          <a:bodyPr anchor="t" rtlCol="false" tIns="0" lIns="0" bIns="0" rIns="0">
            <a:spAutoFit/>
          </a:bodyPr>
          <a:lstStyle/>
          <a:p>
            <a:pPr algn="ctr" marL="0" indent="0" lvl="0">
              <a:lnSpc>
                <a:spcPts val="3499"/>
              </a:lnSpc>
              <a:spcBef>
                <a:spcPct val="0"/>
              </a:spcBef>
            </a:pPr>
            <a:r>
              <a:rPr lang="en-US" sz="2499">
                <a:solidFill>
                  <a:srgbClr val="FFFFFF"/>
                </a:solidFill>
                <a:latin typeface="Open Sans"/>
                <a:ea typeface="Open Sans"/>
                <a:cs typeface="Open Sans"/>
                <a:sym typeface="Open Sans"/>
              </a:rPr>
              <a:t>Muhammad Mousa AlBothom | +971543439118 |+962799677024 | m7mdbozom@gmail.com</a:t>
            </a:r>
          </a:p>
        </p:txBody>
      </p:sp>
      <p:sp>
        <p:nvSpPr>
          <p:cNvPr name="Freeform 11" id="11"/>
          <p:cNvSpPr/>
          <p:nvPr/>
        </p:nvSpPr>
        <p:spPr>
          <a:xfrm flipH="false" flipV="false" rot="0">
            <a:off x="16787942" y="8723182"/>
            <a:ext cx="471358" cy="487306"/>
          </a:xfrm>
          <a:custGeom>
            <a:avLst/>
            <a:gdLst/>
            <a:ahLst/>
            <a:cxnLst/>
            <a:rect r="r" b="b" t="t" l="l"/>
            <a:pathLst>
              <a:path h="487306" w="471358">
                <a:moveTo>
                  <a:pt x="0" y="0"/>
                </a:moveTo>
                <a:lnTo>
                  <a:pt x="471358" y="0"/>
                </a:lnTo>
                <a:lnTo>
                  <a:pt x="471358" y="487306"/>
                </a:lnTo>
                <a:lnTo>
                  <a:pt x="0" y="4873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561086" y="-4036332"/>
            <a:ext cx="7394274" cy="7394274"/>
          </a:xfrm>
          <a:custGeom>
            <a:avLst/>
            <a:gdLst/>
            <a:ahLst/>
            <a:cxnLst/>
            <a:rect r="r" b="b" t="t" l="l"/>
            <a:pathLst>
              <a:path h="7394274" w="7394274">
                <a:moveTo>
                  <a:pt x="0" y="0"/>
                </a:moveTo>
                <a:lnTo>
                  <a:pt x="7394274" y="0"/>
                </a:lnTo>
                <a:lnTo>
                  <a:pt x="7394274" y="7394274"/>
                </a:lnTo>
                <a:lnTo>
                  <a:pt x="0" y="7394274"/>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10800000">
            <a:off x="-4156279" y="7523558"/>
            <a:ext cx="7394274" cy="7394274"/>
          </a:xfrm>
          <a:custGeom>
            <a:avLst/>
            <a:gdLst/>
            <a:ahLst/>
            <a:cxnLst/>
            <a:rect r="r" b="b" t="t" l="l"/>
            <a:pathLst>
              <a:path h="7394274" w="7394274">
                <a:moveTo>
                  <a:pt x="7394274" y="7394274"/>
                </a:moveTo>
                <a:lnTo>
                  <a:pt x="0" y="7394274"/>
                </a:lnTo>
                <a:lnTo>
                  <a:pt x="0" y="0"/>
                </a:lnTo>
                <a:lnTo>
                  <a:pt x="7394274" y="0"/>
                </a:lnTo>
                <a:lnTo>
                  <a:pt x="7394274" y="7394274"/>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6901637" y="1028700"/>
            <a:ext cx="357663" cy="271117"/>
            <a:chOff x="0" y="0"/>
            <a:chExt cx="476884" cy="361489"/>
          </a:xfrm>
        </p:grpSpPr>
        <p:sp>
          <p:nvSpPr>
            <p:cNvPr name="AutoShape 5" id="5"/>
            <p:cNvSpPr/>
            <p:nvPr/>
          </p:nvSpPr>
          <p:spPr>
            <a:xfrm>
              <a:off x="0" y="19050"/>
              <a:ext cx="476884" cy="0"/>
            </a:xfrm>
            <a:prstGeom prst="line">
              <a:avLst/>
            </a:prstGeom>
            <a:ln cap="flat" w="38100">
              <a:solidFill>
                <a:srgbClr val="FFFFFF"/>
              </a:solidFill>
              <a:prstDash val="solid"/>
              <a:headEnd type="none" len="sm" w="sm"/>
              <a:tailEnd type="none" len="sm" w="sm"/>
            </a:ln>
          </p:spPr>
        </p:sp>
        <p:sp>
          <p:nvSpPr>
            <p:cNvPr name="AutoShape 6" id="6"/>
            <p:cNvSpPr/>
            <p:nvPr/>
          </p:nvSpPr>
          <p:spPr>
            <a:xfrm>
              <a:off x="0" y="180744"/>
              <a:ext cx="476884" cy="0"/>
            </a:xfrm>
            <a:prstGeom prst="line">
              <a:avLst/>
            </a:prstGeom>
            <a:ln cap="flat" w="38100">
              <a:solidFill>
                <a:srgbClr val="FFFFFF"/>
              </a:solidFill>
              <a:prstDash val="solid"/>
              <a:headEnd type="none" len="sm" w="sm"/>
              <a:tailEnd type="none" len="sm" w="sm"/>
            </a:ln>
          </p:spPr>
        </p:sp>
        <p:sp>
          <p:nvSpPr>
            <p:cNvPr name="AutoShape 7" id="7"/>
            <p:cNvSpPr/>
            <p:nvPr/>
          </p:nvSpPr>
          <p:spPr>
            <a:xfrm>
              <a:off x="0" y="342439"/>
              <a:ext cx="476884" cy="0"/>
            </a:xfrm>
            <a:prstGeom prst="line">
              <a:avLst/>
            </a:prstGeom>
            <a:ln cap="flat" w="38100">
              <a:solidFill>
                <a:srgbClr val="FFFFFF"/>
              </a:solidFill>
              <a:prstDash val="solid"/>
              <a:headEnd type="none" len="sm" w="sm"/>
              <a:tailEnd type="none" len="sm" w="sm"/>
            </a:ln>
          </p:spPr>
        </p:sp>
      </p:grpSp>
      <p:sp>
        <p:nvSpPr>
          <p:cNvPr name="AutoShape 8" id="8"/>
          <p:cNvSpPr/>
          <p:nvPr/>
        </p:nvSpPr>
        <p:spPr>
          <a:xfrm>
            <a:off x="10056312" y="7725876"/>
            <a:ext cx="7202988" cy="0"/>
          </a:xfrm>
          <a:prstGeom prst="line">
            <a:avLst/>
          </a:prstGeom>
          <a:ln cap="flat" w="28575">
            <a:solidFill>
              <a:srgbClr val="FFFFFF"/>
            </a:solidFill>
            <a:prstDash val="solid"/>
            <a:headEnd type="none" len="sm" w="sm"/>
            <a:tailEnd type="none" len="sm" w="sm"/>
          </a:ln>
        </p:spPr>
      </p:sp>
      <p:grpSp>
        <p:nvGrpSpPr>
          <p:cNvPr name="Group 9" id="9"/>
          <p:cNvGrpSpPr/>
          <p:nvPr/>
        </p:nvGrpSpPr>
        <p:grpSpPr>
          <a:xfrm rot="0">
            <a:off x="10056312" y="6193452"/>
            <a:ext cx="1228279" cy="1228279"/>
            <a:chOff x="0" y="0"/>
            <a:chExt cx="323497" cy="323497"/>
          </a:xfrm>
        </p:grpSpPr>
        <p:sp>
          <p:nvSpPr>
            <p:cNvPr name="Freeform 10" id="10"/>
            <p:cNvSpPr/>
            <p:nvPr/>
          </p:nvSpPr>
          <p:spPr>
            <a:xfrm flipH="false" flipV="false" rot="0">
              <a:off x="0" y="0"/>
              <a:ext cx="323497" cy="323497"/>
            </a:xfrm>
            <a:custGeom>
              <a:avLst/>
              <a:gdLst/>
              <a:ahLst/>
              <a:cxnLst/>
              <a:rect r="r" b="b" t="t" l="l"/>
              <a:pathLst>
                <a:path h="323497" w="323497">
                  <a:moveTo>
                    <a:pt x="161749" y="0"/>
                  </a:moveTo>
                  <a:lnTo>
                    <a:pt x="161749" y="0"/>
                  </a:lnTo>
                  <a:cubicBezTo>
                    <a:pt x="251080" y="0"/>
                    <a:pt x="323497" y="72417"/>
                    <a:pt x="323497" y="161749"/>
                  </a:cubicBezTo>
                  <a:lnTo>
                    <a:pt x="323497" y="161749"/>
                  </a:lnTo>
                  <a:cubicBezTo>
                    <a:pt x="323497" y="251080"/>
                    <a:pt x="251080" y="323497"/>
                    <a:pt x="161749" y="323497"/>
                  </a:cubicBezTo>
                  <a:lnTo>
                    <a:pt x="161749" y="323497"/>
                  </a:lnTo>
                  <a:cubicBezTo>
                    <a:pt x="72417" y="323497"/>
                    <a:pt x="0" y="251080"/>
                    <a:pt x="0" y="161749"/>
                  </a:cubicBezTo>
                  <a:lnTo>
                    <a:pt x="0" y="161749"/>
                  </a:lnTo>
                  <a:cubicBezTo>
                    <a:pt x="0" y="72417"/>
                    <a:pt x="72417" y="0"/>
                    <a:pt x="161749" y="0"/>
                  </a:cubicBezTo>
                  <a:close/>
                </a:path>
              </a:pathLst>
            </a:custGeom>
            <a:solidFill>
              <a:srgbClr val="FF2768"/>
            </a:solidFill>
          </p:spPr>
        </p:sp>
        <p:sp>
          <p:nvSpPr>
            <p:cNvPr name="TextBox 11" id="11"/>
            <p:cNvSpPr txBox="true"/>
            <p:nvPr/>
          </p:nvSpPr>
          <p:spPr>
            <a:xfrm>
              <a:off x="0" y="-57150"/>
              <a:ext cx="323497" cy="380647"/>
            </a:xfrm>
            <a:prstGeom prst="rect">
              <a:avLst/>
            </a:prstGeom>
          </p:spPr>
          <p:txBody>
            <a:bodyPr anchor="ctr" rtlCol="false" tIns="50800" lIns="50800" bIns="50800" rIns="50800"/>
            <a:lstStyle/>
            <a:p>
              <a:pPr algn="ctr" marL="0" indent="0" lvl="0">
                <a:lnSpc>
                  <a:spcPts val="3501"/>
                </a:lnSpc>
              </a:pPr>
            </a:p>
          </p:txBody>
        </p:sp>
      </p:grpSp>
      <p:grpSp>
        <p:nvGrpSpPr>
          <p:cNvPr name="Group 12" id="12"/>
          <p:cNvGrpSpPr/>
          <p:nvPr/>
        </p:nvGrpSpPr>
        <p:grpSpPr>
          <a:xfrm rot="0">
            <a:off x="10056312" y="8030021"/>
            <a:ext cx="1228279" cy="1228279"/>
            <a:chOff x="0" y="0"/>
            <a:chExt cx="323497" cy="323497"/>
          </a:xfrm>
        </p:grpSpPr>
        <p:sp>
          <p:nvSpPr>
            <p:cNvPr name="Freeform 13" id="13"/>
            <p:cNvSpPr/>
            <p:nvPr/>
          </p:nvSpPr>
          <p:spPr>
            <a:xfrm flipH="false" flipV="false" rot="0">
              <a:off x="0" y="0"/>
              <a:ext cx="323497" cy="323497"/>
            </a:xfrm>
            <a:custGeom>
              <a:avLst/>
              <a:gdLst/>
              <a:ahLst/>
              <a:cxnLst/>
              <a:rect r="r" b="b" t="t" l="l"/>
              <a:pathLst>
                <a:path h="323497" w="323497">
                  <a:moveTo>
                    <a:pt x="161749" y="0"/>
                  </a:moveTo>
                  <a:lnTo>
                    <a:pt x="161749" y="0"/>
                  </a:lnTo>
                  <a:cubicBezTo>
                    <a:pt x="251080" y="0"/>
                    <a:pt x="323497" y="72417"/>
                    <a:pt x="323497" y="161749"/>
                  </a:cubicBezTo>
                  <a:lnTo>
                    <a:pt x="323497" y="161749"/>
                  </a:lnTo>
                  <a:cubicBezTo>
                    <a:pt x="323497" y="251080"/>
                    <a:pt x="251080" y="323497"/>
                    <a:pt x="161749" y="323497"/>
                  </a:cubicBezTo>
                  <a:lnTo>
                    <a:pt x="161749" y="323497"/>
                  </a:lnTo>
                  <a:cubicBezTo>
                    <a:pt x="72417" y="323497"/>
                    <a:pt x="0" y="251080"/>
                    <a:pt x="0" y="161749"/>
                  </a:cubicBezTo>
                  <a:lnTo>
                    <a:pt x="0" y="161749"/>
                  </a:lnTo>
                  <a:cubicBezTo>
                    <a:pt x="0" y="72417"/>
                    <a:pt x="72417" y="0"/>
                    <a:pt x="161749" y="0"/>
                  </a:cubicBezTo>
                  <a:close/>
                </a:path>
              </a:pathLst>
            </a:custGeom>
            <a:solidFill>
              <a:srgbClr val="FF2768"/>
            </a:solidFill>
          </p:spPr>
        </p:sp>
        <p:sp>
          <p:nvSpPr>
            <p:cNvPr name="TextBox 14" id="14"/>
            <p:cNvSpPr txBox="true"/>
            <p:nvPr/>
          </p:nvSpPr>
          <p:spPr>
            <a:xfrm>
              <a:off x="0" y="-57150"/>
              <a:ext cx="323497" cy="380647"/>
            </a:xfrm>
            <a:prstGeom prst="rect">
              <a:avLst/>
            </a:prstGeom>
          </p:spPr>
          <p:txBody>
            <a:bodyPr anchor="ctr" rtlCol="false" tIns="50800" lIns="50800" bIns="50800" rIns="50800"/>
            <a:lstStyle/>
            <a:p>
              <a:pPr algn="ctr" marL="0" indent="0" lvl="0">
                <a:lnSpc>
                  <a:spcPts val="3501"/>
                </a:lnSpc>
              </a:pPr>
            </a:p>
          </p:txBody>
        </p:sp>
      </p:grpSp>
      <p:grpSp>
        <p:nvGrpSpPr>
          <p:cNvPr name="Group 15" id="15"/>
          <p:cNvGrpSpPr/>
          <p:nvPr/>
        </p:nvGrpSpPr>
        <p:grpSpPr>
          <a:xfrm rot="0">
            <a:off x="1028700" y="2520315"/>
            <a:ext cx="8351337" cy="6737985"/>
            <a:chOff x="0" y="0"/>
            <a:chExt cx="1293841" cy="1043890"/>
          </a:xfrm>
        </p:grpSpPr>
        <p:sp>
          <p:nvSpPr>
            <p:cNvPr name="Freeform 16" id="16"/>
            <p:cNvSpPr/>
            <p:nvPr/>
          </p:nvSpPr>
          <p:spPr>
            <a:xfrm flipH="false" flipV="false" rot="0">
              <a:off x="0" y="0"/>
              <a:ext cx="1293841" cy="1043890"/>
            </a:xfrm>
            <a:custGeom>
              <a:avLst/>
              <a:gdLst/>
              <a:ahLst/>
              <a:cxnLst/>
              <a:rect r="r" b="b" t="t" l="l"/>
              <a:pathLst>
                <a:path h="1043890" w="1293841">
                  <a:moveTo>
                    <a:pt x="27811" y="0"/>
                  </a:moveTo>
                  <a:lnTo>
                    <a:pt x="1266030" y="0"/>
                  </a:lnTo>
                  <a:cubicBezTo>
                    <a:pt x="1281389" y="0"/>
                    <a:pt x="1293841" y="12451"/>
                    <a:pt x="1293841" y="27811"/>
                  </a:cubicBezTo>
                  <a:lnTo>
                    <a:pt x="1293841" y="1016079"/>
                  </a:lnTo>
                  <a:cubicBezTo>
                    <a:pt x="1293841" y="1023455"/>
                    <a:pt x="1290911" y="1030529"/>
                    <a:pt x="1285695" y="1035745"/>
                  </a:cubicBezTo>
                  <a:cubicBezTo>
                    <a:pt x="1280479" y="1040960"/>
                    <a:pt x="1273406" y="1043890"/>
                    <a:pt x="1266030" y="1043890"/>
                  </a:cubicBezTo>
                  <a:lnTo>
                    <a:pt x="27811" y="1043890"/>
                  </a:lnTo>
                  <a:cubicBezTo>
                    <a:pt x="20435" y="1043890"/>
                    <a:pt x="13361" y="1040960"/>
                    <a:pt x="8146" y="1035745"/>
                  </a:cubicBezTo>
                  <a:cubicBezTo>
                    <a:pt x="2930" y="1030529"/>
                    <a:pt x="0" y="1023455"/>
                    <a:pt x="0" y="1016079"/>
                  </a:cubicBezTo>
                  <a:lnTo>
                    <a:pt x="0" y="27811"/>
                  </a:lnTo>
                  <a:cubicBezTo>
                    <a:pt x="0" y="20435"/>
                    <a:pt x="2930" y="13361"/>
                    <a:pt x="8146" y="8146"/>
                  </a:cubicBezTo>
                  <a:cubicBezTo>
                    <a:pt x="13361" y="2930"/>
                    <a:pt x="20435" y="0"/>
                    <a:pt x="27811" y="0"/>
                  </a:cubicBezTo>
                  <a:close/>
                </a:path>
              </a:pathLst>
            </a:custGeom>
            <a:blipFill>
              <a:blip r:embed="rId4"/>
              <a:stretch>
                <a:fillRect l="0" t="-119" r="0" b="-119"/>
              </a:stretch>
            </a:blipFill>
          </p:spPr>
        </p:sp>
      </p:grpSp>
      <p:sp>
        <p:nvSpPr>
          <p:cNvPr name="Freeform 17" id="17"/>
          <p:cNvSpPr/>
          <p:nvPr/>
        </p:nvSpPr>
        <p:spPr>
          <a:xfrm flipH="false" flipV="false" rot="0">
            <a:off x="13186448" y="1164258"/>
            <a:ext cx="471358" cy="487306"/>
          </a:xfrm>
          <a:custGeom>
            <a:avLst/>
            <a:gdLst/>
            <a:ahLst/>
            <a:cxnLst/>
            <a:rect r="r" b="b" t="t" l="l"/>
            <a:pathLst>
              <a:path h="487306" w="471358">
                <a:moveTo>
                  <a:pt x="0" y="0"/>
                </a:moveTo>
                <a:lnTo>
                  <a:pt x="471358" y="0"/>
                </a:lnTo>
                <a:lnTo>
                  <a:pt x="471358" y="487307"/>
                </a:lnTo>
                <a:lnTo>
                  <a:pt x="0" y="4873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8" id="18"/>
          <p:cNvSpPr txBox="true"/>
          <p:nvPr/>
        </p:nvSpPr>
        <p:spPr>
          <a:xfrm rot="0">
            <a:off x="1028700" y="990600"/>
            <a:ext cx="2692596" cy="727748"/>
          </a:xfrm>
          <a:prstGeom prst="rect">
            <a:avLst/>
          </a:prstGeom>
        </p:spPr>
        <p:txBody>
          <a:bodyPr anchor="t" rtlCol="false" tIns="0" lIns="0" bIns="0" rIns="0">
            <a:spAutoFit/>
          </a:bodyPr>
          <a:lstStyle/>
          <a:p>
            <a:pPr algn="l" marL="0" indent="0" lvl="0">
              <a:lnSpc>
                <a:spcPts val="2937"/>
              </a:lnSpc>
              <a:spcBef>
                <a:spcPct val="0"/>
              </a:spcBef>
            </a:pPr>
            <a:r>
              <a:rPr lang="en-US" b="true" sz="2098">
                <a:solidFill>
                  <a:srgbClr val="FFFFFF"/>
                </a:solidFill>
                <a:latin typeface="Open Sans Medium"/>
                <a:ea typeface="Open Sans Medium"/>
                <a:cs typeface="Open Sans Medium"/>
                <a:sym typeface="Open Sans Medium"/>
              </a:rPr>
              <a:t>Getting Started with Java</a:t>
            </a:r>
          </a:p>
        </p:txBody>
      </p:sp>
      <p:sp>
        <p:nvSpPr>
          <p:cNvPr name="TextBox 19" id="19"/>
          <p:cNvSpPr txBox="true"/>
          <p:nvPr/>
        </p:nvSpPr>
        <p:spPr>
          <a:xfrm rot="0">
            <a:off x="10056312" y="2406015"/>
            <a:ext cx="7202988" cy="1953360"/>
          </a:xfrm>
          <a:prstGeom prst="rect">
            <a:avLst/>
          </a:prstGeom>
        </p:spPr>
        <p:txBody>
          <a:bodyPr anchor="t" rtlCol="false" tIns="0" lIns="0" bIns="0" rIns="0">
            <a:spAutoFit/>
          </a:bodyPr>
          <a:lstStyle/>
          <a:p>
            <a:pPr algn="l" marL="0" indent="0" lvl="0">
              <a:lnSpc>
                <a:spcPts val="7834"/>
              </a:lnSpc>
              <a:spcBef>
                <a:spcPct val="0"/>
              </a:spcBef>
            </a:pPr>
            <a:r>
              <a:rPr lang="en-US" b="true" sz="5596">
                <a:solidFill>
                  <a:srgbClr val="FFFFFF"/>
                </a:solidFill>
                <a:latin typeface="Pattanakarn Bold"/>
                <a:ea typeface="Pattanakarn Bold"/>
                <a:cs typeface="Pattanakarn Bold"/>
                <a:sym typeface="Pattanakarn Bold"/>
              </a:rPr>
              <a:t>JAVA COMMENTS – SINGLE-LINE</a:t>
            </a:r>
          </a:p>
        </p:txBody>
      </p:sp>
      <p:sp>
        <p:nvSpPr>
          <p:cNvPr name="TextBox 20" id="20"/>
          <p:cNvSpPr txBox="true"/>
          <p:nvPr/>
        </p:nvSpPr>
        <p:spPr>
          <a:xfrm rot="0">
            <a:off x="10056312" y="4641015"/>
            <a:ext cx="7202988" cy="1099217"/>
          </a:xfrm>
          <a:prstGeom prst="rect">
            <a:avLst/>
          </a:prstGeom>
        </p:spPr>
        <p:txBody>
          <a:bodyPr anchor="t" rtlCol="false" tIns="0" lIns="0" bIns="0" rIns="0">
            <a:spAutoFit/>
          </a:bodyPr>
          <a:lstStyle/>
          <a:p>
            <a:pPr algn="just" marL="0" indent="0" lvl="0">
              <a:lnSpc>
                <a:spcPts val="2938"/>
              </a:lnSpc>
              <a:spcBef>
                <a:spcPct val="0"/>
              </a:spcBef>
            </a:pPr>
            <a:r>
              <a:rPr lang="en-US" sz="2098">
                <a:solidFill>
                  <a:srgbClr val="FFFFFF"/>
                </a:solidFill>
                <a:latin typeface="Open Sans"/>
                <a:ea typeface="Open Sans"/>
                <a:cs typeface="Open Sans"/>
                <a:sym typeface="Open Sans"/>
              </a:rPr>
              <a:t>Comments make code more readable and help explain the logic behind your code. They are completely ignored by the Java compiler during execution.</a:t>
            </a:r>
          </a:p>
        </p:txBody>
      </p:sp>
      <p:sp>
        <p:nvSpPr>
          <p:cNvPr name="TextBox 21" id="21"/>
          <p:cNvSpPr txBox="true"/>
          <p:nvPr/>
        </p:nvSpPr>
        <p:spPr>
          <a:xfrm rot="0">
            <a:off x="11753029" y="6810226"/>
            <a:ext cx="5506271" cy="611505"/>
          </a:xfrm>
          <a:prstGeom prst="rect">
            <a:avLst/>
          </a:prstGeom>
        </p:spPr>
        <p:txBody>
          <a:bodyPr anchor="t" rtlCol="false" tIns="0" lIns="0" bIns="0" rIns="0">
            <a:spAutoFit/>
          </a:bodyPr>
          <a:lstStyle/>
          <a:p>
            <a:pPr algn="just" marL="0" indent="0" lvl="0">
              <a:lnSpc>
                <a:spcPts val="2520"/>
              </a:lnSpc>
              <a:spcBef>
                <a:spcPct val="0"/>
              </a:spcBef>
            </a:pPr>
            <a:r>
              <a:rPr lang="en-US" sz="1800" strike="noStrike" u="none">
                <a:solidFill>
                  <a:srgbClr val="FFFFFF"/>
                </a:solidFill>
                <a:latin typeface="Open Sans"/>
                <a:ea typeface="Open Sans"/>
                <a:cs typeface="Open Sans"/>
                <a:sym typeface="Open Sans"/>
              </a:rPr>
              <a:t>Start with // and continue to the end of the line. Example: // This is a comment</a:t>
            </a:r>
          </a:p>
        </p:txBody>
      </p:sp>
      <p:sp>
        <p:nvSpPr>
          <p:cNvPr name="TextBox 22" id="22"/>
          <p:cNvSpPr txBox="true"/>
          <p:nvPr/>
        </p:nvSpPr>
        <p:spPr>
          <a:xfrm rot="0">
            <a:off x="11753029" y="6136302"/>
            <a:ext cx="5506271" cy="465087"/>
          </a:xfrm>
          <a:prstGeom prst="rect">
            <a:avLst/>
          </a:prstGeom>
        </p:spPr>
        <p:txBody>
          <a:bodyPr anchor="t" rtlCol="false" tIns="0" lIns="0" bIns="0" rIns="0">
            <a:spAutoFit/>
          </a:bodyPr>
          <a:lstStyle/>
          <a:p>
            <a:pPr algn="l" marL="0" indent="0" lvl="0">
              <a:lnSpc>
                <a:spcPts val="3779"/>
              </a:lnSpc>
              <a:spcBef>
                <a:spcPct val="0"/>
              </a:spcBef>
            </a:pPr>
            <a:r>
              <a:rPr lang="en-US" b="true" sz="2699" strike="noStrike" u="none">
                <a:solidFill>
                  <a:srgbClr val="FF2768"/>
                </a:solidFill>
                <a:latin typeface="Open Sans Medium"/>
                <a:ea typeface="Open Sans Medium"/>
                <a:cs typeface="Open Sans Medium"/>
                <a:sym typeface="Open Sans Medium"/>
              </a:rPr>
              <a:t>Single-line Comments</a:t>
            </a:r>
          </a:p>
        </p:txBody>
      </p:sp>
      <p:sp>
        <p:nvSpPr>
          <p:cNvPr name="TextBox 23" id="23"/>
          <p:cNvSpPr txBox="true"/>
          <p:nvPr/>
        </p:nvSpPr>
        <p:spPr>
          <a:xfrm rot="0">
            <a:off x="11753029" y="8646795"/>
            <a:ext cx="5506271" cy="611505"/>
          </a:xfrm>
          <a:prstGeom prst="rect">
            <a:avLst/>
          </a:prstGeom>
        </p:spPr>
        <p:txBody>
          <a:bodyPr anchor="t" rtlCol="false" tIns="0" lIns="0" bIns="0" rIns="0">
            <a:spAutoFit/>
          </a:bodyPr>
          <a:lstStyle/>
          <a:p>
            <a:pPr algn="just" marL="0" indent="0" lvl="0">
              <a:lnSpc>
                <a:spcPts val="2520"/>
              </a:lnSpc>
              <a:spcBef>
                <a:spcPct val="0"/>
              </a:spcBef>
            </a:pPr>
            <a:r>
              <a:rPr lang="en-US" sz="1800" strike="noStrike" u="none">
                <a:solidFill>
                  <a:srgbClr val="FFFFFF"/>
                </a:solidFill>
                <a:latin typeface="Open Sans"/>
                <a:ea typeface="Open Sans"/>
                <a:cs typeface="Open Sans"/>
                <a:sym typeface="Open Sans"/>
              </a:rPr>
              <a:t>// This is a comment</a:t>
            </a:r>
          </a:p>
          <a:p>
            <a:pPr algn="just" marL="0" indent="0" lvl="0">
              <a:lnSpc>
                <a:spcPts val="2520"/>
              </a:lnSpc>
              <a:spcBef>
                <a:spcPct val="0"/>
              </a:spcBef>
            </a:pPr>
            <a:r>
              <a:rPr lang="en-US" sz="1800" strike="noStrike" u="none">
                <a:solidFill>
                  <a:srgbClr val="FFFFFF"/>
                </a:solidFill>
                <a:latin typeface="Open Sans"/>
                <a:ea typeface="Open Sans"/>
                <a:cs typeface="Open Sans"/>
                <a:sym typeface="Open Sans"/>
              </a:rPr>
              <a:t>System.out.println("Hello World");</a:t>
            </a:r>
          </a:p>
        </p:txBody>
      </p:sp>
      <p:sp>
        <p:nvSpPr>
          <p:cNvPr name="TextBox 24" id="24"/>
          <p:cNvSpPr txBox="true"/>
          <p:nvPr/>
        </p:nvSpPr>
        <p:spPr>
          <a:xfrm rot="0">
            <a:off x="11753029" y="7972871"/>
            <a:ext cx="5506271" cy="465087"/>
          </a:xfrm>
          <a:prstGeom prst="rect">
            <a:avLst/>
          </a:prstGeom>
        </p:spPr>
        <p:txBody>
          <a:bodyPr anchor="t" rtlCol="false" tIns="0" lIns="0" bIns="0" rIns="0">
            <a:spAutoFit/>
          </a:bodyPr>
          <a:lstStyle/>
          <a:p>
            <a:pPr algn="l" marL="0" indent="0" lvl="0">
              <a:lnSpc>
                <a:spcPts val="3779"/>
              </a:lnSpc>
              <a:spcBef>
                <a:spcPct val="0"/>
              </a:spcBef>
            </a:pPr>
            <a:r>
              <a:rPr lang="en-US" b="true" sz="2699" strike="noStrike" u="none">
                <a:solidFill>
                  <a:srgbClr val="FF2768"/>
                </a:solidFill>
                <a:latin typeface="Open Sans Medium"/>
                <a:ea typeface="Open Sans Medium"/>
                <a:cs typeface="Open Sans Medium"/>
                <a:sym typeface="Open Sans Medium"/>
              </a:rPr>
              <a:t>Code Example</a:t>
            </a:r>
          </a:p>
        </p:txBody>
      </p:sp>
      <p:sp>
        <p:nvSpPr>
          <p:cNvPr name="TextBox 25" id="25"/>
          <p:cNvSpPr txBox="true"/>
          <p:nvPr/>
        </p:nvSpPr>
        <p:spPr>
          <a:xfrm rot="0">
            <a:off x="10264209" y="6572659"/>
            <a:ext cx="812484" cy="422286"/>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01</a:t>
            </a:r>
          </a:p>
        </p:txBody>
      </p:sp>
      <p:sp>
        <p:nvSpPr>
          <p:cNvPr name="TextBox 26" id="26"/>
          <p:cNvSpPr txBox="true"/>
          <p:nvPr/>
        </p:nvSpPr>
        <p:spPr>
          <a:xfrm rot="0">
            <a:off x="10264209" y="8409228"/>
            <a:ext cx="812484" cy="422286"/>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02</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289826" y="-4309655"/>
            <a:ext cx="7899672" cy="7919471"/>
          </a:xfrm>
          <a:custGeom>
            <a:avLst/>
            <a:gdLst/>
            <a:ahLst/>
            <a:cxnLst/>
            <a:rect r="r" b="b" t="t" l="l"/>
            <a:pathLst>
              <a:path h="7919471" w="7899672">
                <a:moveTo>
                  <a:pt x="0" y="0"/>
                </a:moveTo>
                <a:lnTo>
                  <a:pt x="7899672" y="0"/>
                </a:lnTo>
                <a:lnTo>
                  <a:pt x="7899672" y="7919471"/>
                </a:lnTo>
                <a:lnTo>
                  <a:pt x="0" y="7919471"/>
                </a:lnTo>
                <a:lnTo>
                  <a:pt x="0" y="0"/>
                </a:lnTo>
                <a:close/>
              </a:path>
            </a:pathLst>
          </a:custGeom>
          <a:blipFill>
            <a:blip r:embed="rId2">
              <a:alphaModFix amt="30000"/>
            </a:blip>
            <a:stretch>
              <a:fillRect l="0" t="0" r="0" b="0"/>
            </a:stretch>
          </a:blipFill>
        </p:spPr>
      </p:sp>
      <p:sp>
        <p:nvSpPr>
          <p:cNvPr name="Freeform 3" id="3"/>
          <p:cNvSpPr/>
          <p:nvPr/>
        </p:nvSpPr>
        <p:spPr>
          <a:xfrm flipH="false" flipV="false" rot="-10800000">
            <a:off x="-4427324" y="7246831"/>
            <a:ext cx="7901239" cy="7923464"/>
          </a:xfrm>
          <a:custGeom>
            <a:avLst/>
            <a:gdLst/>
            <a:ahLst/>
            <a:cxnLst/>
            <a:rect r="r" b="b" t="t" l="l"/>
            <a:pathLst>
              <a:path h="7923464" w="7901239">
                <a:moveTo>
                  <a:pt x="0" y="0"/>
                </a:moveTo>
                <a:lnTo>
                  <a:pt x="7901238" y="0"/>
                </a:lnTo>
                <a:lnTo>
                  <a:pt x="7901238" y="7923464"/>
                </a:lnTo>
                <a:lnTo>
                  <a:pt x="0" y="7923464"/>
                </a:lnTo>
                <a:lnTo>
                  <a:pt x="0" y="0"/>
                </a:lnTo>
                <a:close/>
              </a:path>
            </a:pathLst>
          </a:custGeom>
          <a:blipFill>
            <a:blip r:embed="rId3">
              <a:alphaModFix amt="30000"/>
            </a:blip>
            <a:stretch>
              <a:fillRect l="0" t="0" r="0" b="0"/>
            </a:stretch>
          </a:blipFill>
        </p:spPr>
      </p:sp>
      <p:grpSp>
        <p:nvGrpSpPr>
          <p:cNvPr name="Group 4" id="4"/>
          <p:cNvGrpSpPr/>
          <p:nvPr/>
        </p:nvGrpSpPr>
        <p:grpSpPr>
          <a:xfrm rot="0">
            <a:off x="16901637" y="1028700"/>
            <a:ext cx="357663" cy="271117"/>
            <a:chOff x="0" y="0"/>
            <a:chExt cx="476884" cy="361489"/>
          </a:xfrm>
        </p:grpSpPr>
        <p:sp>
          <p:nvSpPr>
            <p:cNvPr name="AutoShape 5" id="5"/>
            <p:cNvSpPr/>
            <p:nvPr/>
          </p:nvSpPr>
          <p:spPr>
            <a:xfrm>
              <a:off x="0" y="19050"/>
              <a:ext cx="476884" cy="0"/>
            </a:xfrm>
            <a:prstGeom prst="line">
              <a:avLst/>
            </a:prstGeom>
            <a:ln cap="flat" w="38100">
              <a:solidFill>
                <a:srgbClr val="FFFFFF"/>
              </a:solidFill>
              <a:prstDash val="solid"/>
              <a:headEnd type="none" len="sm" w="sm"/>
              <a:tailEnd type="none" len="sm" w="sm"/>
            </a:ln>
          </p:spPr>
        </p:sp>
        <p:sp>
          <p:nvSpPr>
            <p:cNvPr name="AutoShape 6" id="6"/>
            <p:cNvSpPr/>
            <p:nvPr/>
          </p:nvSpPr>
          <p:spPr>
            <a:xfrm>
              <a:off x="0" y="180744"/>
              <a:ext cx="476884" cy="0"/>
            </a:xfrm>
            <a:prstGeom prst="line">
              <a:avLst/>
            </a:prstGeom>
            <a:ln cap="flat" w="38100">
              <a:solidFill>
                <a:srgbClr val="FFFFFF"/>
              </a:solidFill>
              <a:prstDash val="solid"/>
              <a:headEnd type="none" len="sm" w="sm"/>
              <a:tailEnd type="none" len="sm" w="sm"/>
            </a:ln>
          </p:spPr>
        </p:sp>
        <p:sp>
          <p:nvSpPr>
            <p:cNvPr name="AutoShape 7" id="7"/>
            <p:cNvSpPr/>
            <p:nvPr/>
          </p:nvSpPr>
          <p:spPr>
            <a:xfrm>
              <a:off x="0" y="342439"/>
              <a:ext cx="476884" cy="0"/>
            </a:xfrm>
            <a:prstGeom prst="line">
              <a:avLst/>
            </a:prstGeom>
            <a:ln cap="flat" w="38100">
              <a:solidFill>
                <a:srgbClr val="FFFFFF"/>
              </a:solidFill>
              <a:prstDash val="solid"/>
              <a:headEnd type="none" len="sm" w="sm"/>
              <a:tailEnd type="none" len="sm" w="sm"/>
            </a:ln>
          </p:spPr>
        </p:sp>
      </p:grpSp>
      <p:grpSp>
        <p:nvGrpSpPr>
          <p:cNvPr name="Group 8" id="8"/>
          <p:cNvGrpSpPr/>
          <p:nvPr/>
        </p:nvGrpSpPr>
        <p:grpSpPr>
          <a:xfrm rot="0">
            <a:off x="1028700" y="4865428"/>
            <a:ext cx="8321896" cy="5111173"/>
            <a:chOff x="0" y="0"/>
            <a:chExt cx="1108090" cy="680571"/>
          </a:xfrm>
        </p:grpSpPr>
        <p:sp>
          <p:nvSpPr>
            <p:cNvPr name="Freeform 9" id="9"/>
            <p:cNvSpPr/>
            <p:nvPr/>
          </p:nvSpPr>
          <p:spPr>
            <a:xfrm flipH="false" flipV="false" rot="0">
              <a:off x="0" y="0"/>
              <a:ext cx="1108090" cy="680571"/>
            </a:xfrm>
            <a:custGeom>
              <a:avLst/>
              <a:gdLst/>
              <a:ahLst/>
              <a:cxnLst/>
              <a:rect r="r" b="b" t="t" l="l"/>
              <a:pathLst>
                <a:path h="680571" w="1108090">
                  <a:moveTo>
                    <a:pt x="27909" y="0"/>
                  </a:moveTo>
                  <a:lnTo>
                    <a:pt x="1080181" y="0"/>
                  </a:lnTo>
                  <a:cubicBezTo>
                    <a:pt x="1087583" y="0"/>
                    <a:pt x="1094682" y="2940"/>
                    <a:pt x="1099916" y="8174"/>
                  </a:cubicBezTo>
                  <a:cubicBezTo>
                    <a:pt x="1105150" y="13408"/>
                    <a:pt x="1108090" y="20507"/>
                    <a:pt x="1108090" y="27909"/>
                  </a:cubicBezTo>
                  <a:lnTo>
                    <a:pt x="1108090" y="652662"/>
                  </a:lnTo>
                  <a:cubicBezTo>
                    <a:pt x="1108090" y="660064"/>
                    <a:pt x="1105150" y="667162"/>
                    <a:pt x="1099916" y="672396"/>
                  </a:cubicBezTo>
                  <a:cubicBezTo>
                    <a:pt x="1094682" y="677630"/>
                    <a:pt x="1087583" y="680571"/>
                    <a:pt x="1080181" y="680571"/>
                  </a:cubicBezTo>
                  <a:lnTo>
                    <a:pt x="27909" y="680571"/>
                  </a:lnTo>
                  <a:cubicBezTo>
                    <a:pt x="20507" y="680571"/>
                    <a:pt x="13408" y="677630"/>
                    <a:pt x="8174" y="672396"/>
                  </a:cubicBezTo>
                  <a:cubicBezTo>
                    <a:pt x="2940" y="667162"/>
                    <a:pt x="0" y="660064"/>
                    <a:pt x="0" y="652662"/>
                  </a:cubicBezTo>
                  <a:lnTo>
                    <a:pt x="0" y="27909"/>
                  </a:lnTo>
                  <a:cubicBezTo>
                    <a:pt x="0" y="20507"/>
                    <a:pt x="2940" y="13408"/>
                    <a:pt x="8174" y="8174"/>
                  </a:cubicBezTo>
                  <a:cubicBezTo>
                    <a:pt x="13408" y="2940"/>
                    <a:pt x="20507" y="0"/>
                    <a:pt x="27909" y="0"/>
                  </a:cubicBezTo>
                  <a:close/>
                </a:path>
              </a:pathLst>
            </a:custGeom>
            <a:blipFill>
              <a:blip r:embed="rId4"/>
              <a:stretch>
                <a:fillRect l="-3875" t="0" r="-3875" b="0"/>
              </a:stretch>
            </a:blipFill>
          </p:spPr>
        </p:sp>
      </p:grpSp>
      <p:sp>
        <p:nvSpPr>
          <p:cNvPr name="Freeform 10" id="10"/>
          <p:cNvSpPr/>
          <p:nvPr/>
        </p:nvSpPr>
        <p:spPr>
          <a:xfrm flipH="false" flipV="false" rot="0">
            <a:off x="13216233" y="1084704"/>
            <a:ext cx="442945" cy="424662"/>
          </a:xfrm>
          <a:custGeom>
            <a:avLst/>
            <a:gdLst/>
            <a:ahLst/>
            <a:cxnLst/>
            <a:rect r="r" b="b" t="t" l="l"/>
            <a:pathLst>
              <a:path h="424662" w="442945">
                <a:moveTo>
                  <a:pt x="0" y="0"/>
                </a:moveTo>
                <a:lnTo>
                  <a:pt x="442945" y="0"/>
                </a:lnTo>
                <a:lnTo>
                  <a:pt x="442945" y="424662"/>
                </a:lnTo>
                <a:lnTo>
                  <a:pt x="0" y="424662"/>
                </a:lnTo>
                <a:lnTo>
                  <a:pt x="0" y="0"/>
                </a:lnTo>
                <a:close/>
              </a:path>
            </a:pathLst>
          </a:custGeom>
          <a:blipFill>
            <a:blip r:embed="rId5"/>
            <a:stretch>
              <a:fillRect l="0" t="0" r="0" b="0"/>
            </a:stretch>
          </a:blipFill>
        </p:spPr>
      </p:sp>
      <p:sp>
        <p:nvSpPr>
          <p:cNvPr name="TextBox 11" id="11"/>
          <p:cNvSpPr txBox="true"/>
          <p:nvPr/>
        </p:nvSpPr>
        <p:spPr>
          <a:xfrm rot="0">
            <a:off x="1028700" y="990600"/>
            <a:ext cx="2692596" cy="727748"/>
          </a:xfrm>
          <a:prstGeom prst="rect">
            <a:avLst/>
          </a:prstGeom>
        </p:spPr>
        <p:txBody>
          <a:bodyPr anchor="t" rtlCol="false" tIns="0" lIns="0" bIns="0" rIns="0">
            <a:spAutoFit/>
          </a:bodyPr>
          <a:lstStyle/>
          <a:p>
            <a:pPr algn="l" marL="0" indent="0" lvl="0">
              <a:lnSpc>
                <a:spcPts val="2937"/>
              </a:lnSpc>
              <a:spcBef>
                <a:spcPct val="0"/>
              </a:spcBef>
            </a:pPr>
            <a:r>
              <a:rPr lang="en-US" b="true" sz="2098">
                <a:solidFill>
                  <a:srgbClr val="FFFFFF"/>
                </a:solidFill>
                <a:latin typeface="Open Sans Medium"/>
                <a:ea typeface="Open Sans Medium"/>
                <a:cs typeface="Open Sans Medium"/>
                <a:sym typeface="Open Sans Medium"/>
              </a:rPr>
              <a:t>Getting Started with Java</a:t>
            </a:r>
          </a:p>
        </p:txBody>
      </p:sp>
      <p:sp>
        <p:nvSpPr>
          <p:cNvPr name="TextBox 12" id="12"/>
          <p:cNvSpPr txBox="true"/>
          <p:nvPr/>
        </p:nvSpPr>
        <p:spPr>
          <a:xfrm rot="0">
            <a:off x="1028700" y="2406015"/>
            <a:ext cx="7465894" cy="1953360"/>
          </a:xfrm>
          <a:prstGeom prst="rect">
            <a:avLst/>
          </a:prstGeom>
        </p:spPr>
        <p:txBody>
          <a:bodyPr anchor="t" rtlCol="false" tIns="0" lIns="0" bIns="0" rIns="0">
            <a:spAutoFit/>
          </a:bodyPr>
          <a:lstStyle/>
          <a:p>
            <a:pPr algn="l" marL="0" indent="0" lvl="0">
              <a:lnSpc>
                <a:spcPts val="7834"/>
              </a:lnSpc>
              <a:spcBef>
                <a:spcPct val="0"/>
              </a:spcBef>
            </a:pPr>
            <a:r>
              <a:rPr lang="en-US" b="true" sz="5596">
                <a:solidFill>
                  <a:srgbClr val="FFFFFF"/>
                </a:solidFill>
                <a:latin typeface="Pattanakarn Bold"/>
                <a:ea typeface="Pattanakarn Bold"/>
                <a:cs typeface="Pattanakarn Bold"/>
                <a:sym typeface="Pattanakarn Bold"/>
              </a:rPr>
              <a:t>JAVA COMMENTS – MULTI-LINE</a:t>
            </a:r>
          </a:p>
        </p:txBody>
      </p:sp>
      <p:sp>
        <p:nvSpPr>
          <p:cNvPr name="TextBox 13" id="13"/>
          <p:cNvSpPr txBox="true"/>
          <p:nvPr/>
        </p:nvSpPr>
        <p:spPr>
          <a:xfrm rot="0">
            <a:off x="9900154" y="2638476"/>
            <a:ext cx="7518048" cy="5494130"/>
          </a:xfrm>
          <a:prstGeom prst="rect">
            <a:avLst/>
          </a:prstGeom>
        </p:spPr>
        <p:txBody>
          <a:bodyPr anchor="t" rtlCol="false" tIns="0" lIns="0" bIns="0" rIns="0">
            <a:spAutoFit/>
          </a:bodyPr>
          <a:lstStyle/>
          <a:p>
            <a:pPr algn="just" marL="0" indent="0" lvl="0">
              <a:lnSpc>
                <a:spcPts val="4415"/>
              </a:lnSpc>
              <a:spcBef>
                <a:spcPct val="0"/>
              </a:spcBef>
            </a:pPr>
            <a:r>
              <a:rPr lang="en-US" sz="3153">
                <a:solidFill>
                  <a:srgbClr val="FFFFFF"/>
                </a:solidFill>
                <a:latin typeface="Open Sans"/>
                <a:ea typeface="Open Sans"/>
                <a:cs typeface="Open Sans"/>
                <a:sym typeface="Open Sans"/>
              </a:rPr>
              <a:t>Multi-line comments start with /* and end with */. They are useful for longer explanations or temporarily disabling blocks of code. The compiler ignores everything between these markers.</a:t>
            </a:r>
          </a:p>
          <a:p>
            <a:pPr algn="just" marL="0" indent="0" lvl="0">
              <a:lnSpc>
                <a:spcPts val="4415"/>
              </a:lnSpc>
              <a:spcBef>
                <a:spcPct val="0"/>
              </a:spcBef>
            </a:pPr>
          </a:p>
          <a:p>
            <a:pPr algn="just" marL="0" indent="0" lvl="0">
              <a:lnSpc>
                <a:spcPts val="4415"/>
              </a:lnSpc>
              <a:spcBef>
                <a:spcPct val="0"/>
              </a:spcBef>
            </a:pPr>
            <a:r>
              <a:rPr lang="en-US" sz="3153">
                <a:solidFill>
                  <a:srgbClr val="FFFFFF"/>
                </a:solidFill>
                <a:latin typeface="Open Sans"/>
                <a:ea typeface="Open Sans"/>
                <a:cs typeface="Open Sans"/>
                <a:sym typeface="Open Sans"/>
              </a:rPr>
              <a:t>Example:</a:t>
            </a:r>
          </a:p>
          <a:p>
            <a:pPr algn="just" marL="0" indent="0" lvl="0">
              <a:lnSpc>
                <a:spcPts val="4415"/>
              </a:lnSpc>
              <a:spcBef>
                <a:spcPct val="0"/>
              </a:spcBef>
            </a:pPr>
            <a:r>
              <a:rPr lang="en-US" sz="3153">
                <a:solidFill>
                  <a:srgbClr val="FFFFFF"/>
                </a:solidFill>
                <a:latin typeface="Open Sans"/>
                <a:ea typeface="Open Sans"/>
                <a:cs typeface="Open Sans"/>
                <a:sym typeface="Open Sans"/>
              </a:rPr>
              <a:t>/* The code below will print Hello World</a:t>
            </a:r>
          </a:p>
          <a:p>
            <a:pPr algn="just" marL="0" indent="0" lvl="0">
              <a:lnSpc>
                <a:spcPts val="4415"/>
              </a:lnSpc>
              <a:spcBef>
                <a:spcPct val="0"/>
              </a:spcBef>
            </a:pPr>
            <a:r>
              <a:rPr lang="en-US" sz="3153">
                <a:solidFill>
                  <a:srgbClr val="FFFFFF"/>
                </a:solidFill>
                <a:latin typeface="Open Sans"/>
                <a:ea typeface="Open Sans"/>
                <a:cs typeface="Open Sans"/>
                <a:sym typeface="Open Sans"/>
              </a:rPr>
              <a:t>to the screen, and it is amazing */</a:t>
            </a:r>
          </a:p>
          <a:p>
            <a:pPr algn="just" marL="0" indent="0" lvl="0">
              <a:lnSpc>
                <a:spcPts val="4415"/>
              </a:lnSpc>
              <a:spcBef>
                <a:spcPct val="0"/>
              </a:spcBef>
            </a:pPr>
            <a:r>
              <a:rPr lang="en-US" sz="3153">
                <a:solidFill>
                  <a:srgbClr val="FFFFFF"/>
                </a:solidFill>
                <a:latin typeface="Open Sans"/>
                <a:ea typeface="Open Sans"/>
                <a:cs typeface="Open Sans"/>
                <a:sym typeface="Open Sans"/>
              </a:rPr>
              <a:t>System.out.println("Hello World");</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561086" y="-4036332"/>
            <a:ext cx="7394274" cy="7394274"/>
          </a:xfrm>
          <a:custGeom>
            <a:avLst/>
            <a:gdLst/>
            <a:ahLst/>
            <a:cxnLst/>
            <a:rect r="r" b="b" t="t" l="l"/>
            <a:pathLst>
              <a:path h="7394274" w="7394274">
                <a:moveTo>
                  <a:pt x="0" y="0"/>
                </a:moveTo>
                <a:lnTo>
                  <a:pt x="7394274" y="0"/>
                </a:lnTo>
                <a:lnTo>
                  <a:pt x="7394274" y="7394274"/>
                </a:lnTo>
                <a:lnTo>
                  <a:pt x="0" y="7394274"/>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10800000">
            <a:off x="-4156279" y="7523558"/>
            <a:ext cx="7394274" cy="7394274"/>
          </a:xfrm>
          <a:custGeom>
            <a:avLst/>
            <a:gdLst/>
            <a:ahLst/>
            <a:cxnLst/>
            <a:rect r="r" b="b" t="t" l="l"/>
            <a:pathLst>
              <a:path h="7394274" w="7394274">
                <a:moveTo>
                  <a:pt x="7394274" y="7394274"/>
                </a:moveTo>
                <a:lnTo>
                  <a:pt x="0" y="7394274"/>
                </a:lnTo>
                <a:lnTo>
                  <a:pt x="0" y="0"/>
                </a:lnTo>
                <a:lnTo>
                  <a:pt x="7394274" y="0"/>
                </a:lnTo>
                <a:lnTo>
                  <a:pt x="7394274" y="7394274"/>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6901637" y="1028700"/>
            <a:ext cx="357663" cy="271117"/>
            <a:chOff x="0" y="0"/>
            <a:chExt cx="476884" cy="361489"/>
          </a:xfrm>
        </p:grpSpPr>
        <p:sp>
          <p:nvSpPr>
            <p:cNvPr name="AutoShape 5" id="5"/>
            <p:cNvSpPr/>
            <p:nvPr/>
          </p:nvSpPr>
          <p:spPr>
            <a:xfrm>
              <a:off x="0" y="19050"/>
              <a:ext cx="476884" cy="0"/>
            </a:xfrm>
            <a:prstGeom prst="line">
              <a:avLst/>
            </a:prstGeom>
            <a:ln cap="flat" w="38100">
              <a:solidFill>
                <a:srgbClr val="FFFFFF"/>
              </a:solidFill>
              <a:prstDash val="solid"/>
              <a:headEnd type="none" len="sm" w="sm"/>
              <a:tailEnd type="none" len="sm" w="sm"/>
            </a:ln>
          </p:spPr>
        </p:sp>
        <p:sp>
          <p:nvSpPr>
            <p:cNvPr name="AutoShape 6" id="6"/>
            <p:cNvSpPr/>
            <p:nvPr/>
          </p:nvSpPr>
          <p:spPr>
            <a:xfrm>
              <a:off x="0" y="180744"/>
              <a:ext cx="476884" cy="0"/>
            </a:xfrm>
            <a:prstGeom prst="line">
              <a:avLst/>
            </a:prstGeom>
            <a:ln cap="flat" w="38100">
              <a:solidFill>
                <a:srgbClr val="FFFFFF"/>
              </a:solidFill>
              <a:prstDash val="solid"/>
              <a:headEnd type="none" len="sm" w="sm"/>
              <a:tailEnd type="none" len="sm" w="sm"/>
            </a:ln>
          </p:spPr>
        </p:sp>
        <p:sp>
          <p:nvSpPr>
            <p:cNvPr name="AutoShape 7" id="7"/>
            <p:cNvSpPr/>
            <p:nvPr/>
          </p:nvSpPr>
          <p:spPr>
            <a:xfrm>
              <a:off x="0" y="342439"/>
              <a:ext cx="476884" cy="0"/>
            </a:xfrm>
            <a:prstGeom prst="line">
              <a:avLst/>
            </a:prstGeom>
            <a:ln cap="flat" w="38100">
              <a:solidFill>
                <a:srgbClr val="FFFFFF"/>
              </a:solidFill>
              <a:prstDash val="solid"/>
              <a:headEnd type="none" len="sm" w="sm"/>
              <a:tailEnd type="none" len="sm" w="sm"/>
            </a:ln>
          </p:spPr>
        </p:sp>
      </p:grpSp>
      <p:grpSp>
        <p:nvGrpSpPr>
          <p:cNvPr name="Group 8" id="8"/>
          <p:cNvGrpSpPr/>
          <p:nvPr/>
        </p:nvGrpSpPr>
        <p:grpSpPr>
          <a:xfrm rot="0">
            <a:off x="1028700" y="6185568"/>
            <a:ext cx="7875358" cy="3072732"/>
            <a:chOff x="0" y="0"/>
            <a:chExt cx="1220099" cy="476047"/>
          </a:xfrm>
        </p:grpSpPr>
        <p:sp>
          <p:nvSpPr>
            <p:cNvPr name="Freeform 9" id="9"/>
            <p:cNvSpPr/>
            <p:nvPr/>
          </p:nvSpPr>
          <p:spPr>
            <a:xfrm flipH="false" flipV="false" rot="0">
              <a:off x="0" y="0"/>
              <a:ext cx="1220099" cy="476047"/>
            </a:xfrm>
            <a:custGeom>
              <a:avLst/>
              <a:gdLst/>
              <a:ahLst/>
              <a:cxnLst/>
              <a:rect r="r" b="b" t="t" l="l"/>
              <a:pathLst>
                <a:path h="476047" w="1220099">
                  <a:moveTo>
                    <a:pt x="29492" y="0"/>
                  </a:moveTo>
                  <a:lnTo>
                    <a:pt x="1190607" y="0"/>
                  </a:lnTo>
                  <a:cubicBezTo>
                    <a:pt x="1206895" y="0"/>
                    <a:pt x="1220099" y="13204"/>
                    <a:pt x="1220099" y="29492"/>
                  </a:cubicBezTo>
                  <a:lnTo>
                    <a:pt x="1220099" y="446555"/>
                  </a:lnTo>
                  <a:cubicBezTo>
                    <a:pt x="1220099" y="462843"/>
                    <a:pt x="1206895" y="476047"/>
                    <a:pt x="1190607" y="476047"/>
                  </a:cubicBezTo>
                  <a:lnTo>
                    <a:pt x="29492" y="476047"/>
                  </a:lnTo>
                  <a:cubicBezTo>
                    <a:pt x="13204" y="476047"/>
                    <a:pt x="0" y="462843"/>
                    <a:pt x="0" y="446555"/>
                  </a:cubicBezTo>
                  <a:lnTo>
                    <a:pt x="0" y="29492"/>
                  </a:lnTo>
                  <a:cubicBezTo>
                    <a:pt x="0" y="13204"/>
                    <a:pt x="13204" y="0"/>
                    <a:pt x="29492" y="0"/>
                  </a:cubicBezTo>
                  <a:close/>
                </a:path>
              </a:pathLst>
            </a:custGeom>
            <a:blipFill>
              <a:blip r:embed="rId4"/>
              <a:stretch>
                <a:fillRect l="0" t="-23044" r="0" b="-23044"/>
              </a:stretch>
            </a:blipFill>
          </p:spPr>
        </p:sp>
      </p:grpSp>
      <p:sp>
        <p:nvSpPr>
          <p:cNvPr name="AutoShape 10" id="10"/>
          <p:cNvSpPr/>
          <p:nvPr/>
        </p:nvSpPr>
        <p:spPr>
          <a:xfrm>
            <a:off x="11277050" y="7725876"/>
            <a:ext cx="5982250" cy="0"/>
          </a:xfrm>
          <a:prstGeom prst="line">
            <a:avLst/>
          </a:prstGeom>
          <a:ln cap="flat" w="28575">
            <a:solidFill>
              <a:srgbClr val="FFFFFF"/>
            </a:solidFill>
            <a:prstDash val="solid"/>
            <a:headEnd type="none" len="sm" w="sm"/>
            <a:tailEnd type="none" len="sm" w="sm"/>
          </a:ln>
        </p:spPr>
      </p:sp>
      <p:sp>
        <p:nvSpPr>
          <p:cNvPr name="AutoShape 11" id="11"/>
          <p:cNvSpPr/>
          <p:nvPr/>
        </p:nvSpPr>
        <p:spPr>
          <a:xfrm>
            <a:off x="11277050" y="5889308"/>
            <a:ext cx="5982250" cy="0"/>
          </a:xfrm>
          <a:prstGeom prst="line">
            <a:avLst/>
          </a:prstGeom>
          <a:ln cap="flat" w="28575">
            <a:solidFill>
              <a:srgbClr val="FFFFFF"/>
            </a:solidFill>
            <a:prstDash val="solid"/>
            <a:headEnd type="none" len="sm" w="sm"/>
            <a:tailEnd type="none" len="sm" w="sm"/>
          </a:ln>
        </p:spPr>
      </p:sp>
      <p:sp>
        <p:nvSpPr>
          <p:cNvPr name="AutoShape 12" id="12"/>
          <p:cNvSpPr/>
          <p:nvPr/>
        </p:nvSpPr>
        <p:spPr>
          <a:xfrm>
            <a:off x="11277050" y="4052739"/>
            <a:ext cx="5982250" cy="0"/>
          </a:xfrm>
          <a:prstGeom prst="line">
            <a:avLst/>
          </a:prstGeom>
          <a:ln cap="flat" w="28575">
            <a:solidFill>
              <a:srgbClr val="FFFFFF"/>
            </a:solidFill>
            <a:prstDash val="solid"/>
            <a:headEnd type="none" len="sm" w="sm"/>
            <a:tailEnd type="none" len="sm" w="sm"/>
          </a:ln>
        </p:spPr>
      </p:sp>
      <p:grpSp>
        <p:nvGrpSpPr>
          <p:cNvPr name="Group 13" id="13"/>
          <p:cNvGrpSpPr/>
          <p:nvPr/>
        </p:nvGrpSpPr>
        <p:grpSpPr>
          <a:xfrm rot="0">
            <a:off x="9580333" y="2520315"/>
            <a:ext cx="1228279" cy="1228279"/>
            <a:chOff x="0" y="0"/>
            <a:chExt cx="323497" cy="323497"/>
          </a:xfrm>
        </p:grpSpPr>
        <p:sp>
          <p:nvSpPr>
            <p:cNvPr name="Freeform 14" id="14"/>
            <p:cNvSpPr/>
            <p:nvPr/>
          </p:nvSpPr>
          <p:spPr>
            <a:xfrm flipH="false" flipV="false" rot="0">
              <a:off x="0" y="0"/>
              <a:ext cx="323497" cy="323497"/>
            </a:xfrm>
            <a:custGeom>
              <a:avLst/>
              <a:gdLst/>
              <a:ahLst/>
              <a:cxnLst/>
              <a:rect r="r" b="b" t="t" l="l"/>
              <a:pathLst>
                <a:path h="323497" w="323497">
                  <a:moveTo>
                    <a:pt x="161749" y="0"/>
                  </a:moveTo>
                  <a:lnTo>
                    <a:pt x="161749" y="0"/>
                  </a:lnTo>
                  <a:cubicBezTo>
                    <a:pt x="251080" y="0"/>
                    <a:pt x="323497" y="72417"/>
                    <a:pt x="323497" y="161749"/>
                  </a:cubicBezTo>
                  <a:lnTo>
                    <a:pt x="323497" y="161749"/>
                  </a:lnTo>
                  <a:cubicBezTo>
                    <a:pt x="323497" y="251080"/>
                    <a:pt x="251080" y="323497"/>
                    <a:pt x="161749" y="323497"/>
                  </a:cubicBezTo>
                  <a:lnTo>
                    <a:pt x="161749" y="323497"/>
                  </a:lnTo>
                  <a:cubicBezTo>
                    <a:pt x="72417" y="323497"/>
                    <a:pt x="0" y="251080"/>
                    <a:pt x="0" y="161749"/>
                  </a:cubicBezTo>
                  <a:lnTo>
                    <a:pt x="0" y="161749"/>
                  </a:lnTo>
                  <a:cubicBezTo>
                    <a:pt x="0" y="72417"/>
                    <a:pt x="72417" y="0"/>
                    <a:pt x="161749" y="0"/>
                  </a:cubicBezTo>
                  <a:close/>
                </a:path>
              </a:pathLst>
            </a:custGeom>
            <a:solidFill>
              <a:srgbClr val="FF2768"/>
            </a:solidFill>
          </p:spPr>
        </p:sp>
        <p:sp>
          <p:nvSpPr>
            <p:cNvPr name="TextBox 15" id="15"/>
            <p:cNvSpPr txBox="true"/>
            <p:nvPr/>
          </p:nvSpPr>
          <p:spPr>
            <a:xfrm>
              <a:off x="0" y="-57150"/>
              <a:ext cx="323497" cy="380647"/>
            </a:xfrm>
            <a:prstGeom prst="rect">
              <a:avLst/>
            </a:prstGeom>
          </p:spPr>
          <p:txBody>
            <a:bodyPr anchor="ctr" rtlCol="false" tIns="50800" lIns="50800" bIns="50800" rIns="50800"/>
            <a:lstStyle/>
            <a:p>
              <a:pPr algn="ctr" marL="0" indent="0" lvl="0">
                <a:lnSpc>
                  <a:spcPts val="3501"/>
                </a:lnSpc>
              </a:pPr>
            </a:p>
          </p:txBody>
        </p:sp>
      </p:grpSp>
      <p:sp>
        <p:nvSpPr>
          <p:cNvPr name="TextBox 16" id="16"/>
          <p:cNvSpPr txBox="true"/>
          <p:nvPr/>
        </p:nvSpPr>
        <p:spPr>
          <a:xfrm rot="0">
            <a:off x="1028700" y="990600"/>
            <a:ext cx="2692596" cy="727748"/>
          </a:xfrm>
          <a:prstGeom prst="rect">
            <a:avLst/>
          </a:prstGeom>
        </p:spPr>
        <p:txBody>
          <a:bodyPr anchor="t" rtlCol="false" tIns="0" lIns="0" bIns="0" rIns="0">
            <a:spAutoFit/>
          </a:bodyPr>
          <a:lstStyle/>
          <a:p>
            <a:pPr algn="l" marL="0" indent="0" lvl="0">
              <a:lnSpc>
                <a:spcPts val="2937"/>
              </a:lnSpc>
              <a:spcBef>
                <a:spcPct val="0"/>
              </a:spcBef>
            </a:pPr>
            <a:r>
              <a:rPr lang="en-US" b="true" sz="2098">
                <a:solidFill>
                  <a:srgbClr val="FFFFFF"/>
                </a:solidFill>
                <a:latin typeface="Open Sans Medium"/>
                <a:ea typeface="Open Sans Medium"/>
                <a:cs typeface="Open Sans Medium"/>
                <a:sym typeface="Open Sans Medium"/>
              </a:rPr>
              <a:t>Getting Started with Java</a:t>
            </a:r>
          </a:p>
        </p:txBody>
      </p:sp>
      <p:sp>
        <p:nvSpPr>
          <p:cNvPr name="TextBox 17" id="17"/>
          <p:cNvSpPr txBox="true"/>
          <p:nvPr/>
        </p:nvSpPr>
        <p:spPr>
          <a:xfrm rot="0">
            <a:off x="1028700" y="2405915"/>
            <a:ext cx="5582114" cy="1953360"/>
          </a:xfrm>
          <a:prstGeom prst="rect">
            <a:avLst/>
          </a:prstGeom>
        </p:spPr>
        <p:txBody>
          <a:bodyPr anchor="t" rtlCol="false" tIns="0" lIns="0" bIns="0" rIns="0">
            <a:spAutoFit/>
          </a:bodyPr>
          <a:lstStyle/>
          <a:p>
            <a:pPr algn="l" marL="0" indent="0" lvl="0">
              <a:lnSpc>
                <a:spcPts val="7834"/>
              </a:lnSpc>
              <a:spcBef>
                <a:spcPct val="0"/>
              </a:spcBef>
            </a:pPr>
            <a:r>
              <a:rPr lang="en-US" b="true" sz="5596">
                <a:solidFill>
                  <a:srgbClr val="FFFFFF"/>
                </a:solidFill>
                <a:latin typeface="Pattanakarn Bold"/>
                <a:ea typeface="Pattanakarn Bold"/>
                <a:cs typeface="Pattanakarn Bold"/>
                <a:sym typeface="Pattanakarn Bold"/>
              </a:rPr>
              <a:t>SUMMARY – KEY POINTS</a:t>
            </a:r>
          </a:p>
        </p:txBody>
      </p:sp>
      <p:sp>
        <p:nvSpPr>
          <p:cNvPr name="TextBox 18" id="18"/>
          <p:cNvSpPr txBox="true"/>
          <p:nvPr/>
        </p:nvSpPr>
        <p:spPr>
          <a:xfrm rot="0">
            <a:off x="1028700" y="4641015"/>
            <a:ext cx="6382387" cy="1044607"/>
          </a:xfrm>
          <a:prstGeom prst="rect">
            <a:avLst/>
          </a:prstGeom>
        </p:spPr>
        <p:txBody>
          <a:bodyPr anchor="t" rtlCol="false" tIns="0" lIns="0" bIns="0" rIns="0">
            <a:spAutoFit/>
          </a:bodyPr>
          <a:lstStyle/>
          <a:p>
            <a:pPr algn="just" marL="0" indent="0" lvl="0">
              <a:lnSpc>
                <a:spcPts val="2798"/>
              </a:lnSpc>
              <a:spcBef>
                <a:spcPct val="0"/>
              </a:spcBef>
            </a:pPr>
            <a:r>
              <a:rPr lang="en-US" sz="1998">
                <a:solidFill>
                  <a:srgbClr val="FFFFFF"/>
                </a:solidFill>
                <a:latin typeface="Open Sans"/>
                <a:ea typeface="Open Sans"/>
                <a:cs typeface="Open Sans"/>
                <a:sym typeface="Open Sans"/>
              </a:rPr>
              <a:t>These essential takeaways will help you remember the fundamental concepts of Java programming as you continue your learning journey.</a:t>
            </a:r>
          </a:p>
        </p:txBody>
      </p:sp>
      <p:sp>
        <p:nvSpPr>
          <p:cNvPr name="TextBox 19" id="19"/>
          <p:cNvSpPr txBox="true"/>
          <p:nvPr/>
        </p:nvSpPr>
        <p:spPr>
          <a:xfrm rot="0">
            <a:off x="11277050" y="3137089"/>
            <a:ext cx="5982250" cy="611505"/>
          </a:xfrm>
          <a:prstGeom prst="rect">
            <a:avLst/>
          </a:prstGeom>
        </p:spPr>
        <p:txBody>
          <a:bodyPr anchor="t" rtlCol="false" tIns="0" lIns="0" bIns="0" rIns="0">
            <a:spAutoFit/>
          </a:bodyPr>
          <a:lstStyle/>
          <a:p>
            <a:pPr algn="just" marL="0" indent="0" lvl="0">
              <a:lnSpc>
                <a:spcPts val="2520"/>
              </a:lnSpc>
              <a:spcBef>
                <a:spcPct val="0"/>
              </a:spcBef>
            </a:pPr>
            <a:r>
              <a:rPr lang="en-US" sz="1800" strike="noStrike" u="none">
                <a:solidFill>
                  <a:srgbClr val="FFFFFF"/>
                </a:solidFill>
                <a:latin typeface="Open Sans"/>
                <a:ea typeface="Open Sans"/>
                <a:cs typeface="Open Sans"/>
                <a:sym typeface="Open Sans"/>
              </a:rPr>
              <a:t>Every Java program must have a Main class and a main() method as the entry point for execution.</a:t>
            </a:r>
          </a:p>
        </p:txBody>
      </p:sp>
      <p:sp>
        <p:nvSpPr>
          <p:cNvPr name="TextBox 20" id="20"/>
          <p:cNvSpPr txBox="true"/>
          <p:nvPr/>
        </p:nvSpPr>
        <p:spPr>
          <a:xfrm rot="0">
            <a:off x="11277050" y="2463165"/>
            <a:ext cx="5982250" cy="465087"/>
          </a:xfrm>
          <a:prstGeom prst="rect">
            <a:avLst/>
          </a:prstGeom>
        </p:spPr>
        <p:txBody>
          <a:bodyPr anchor="t" rtlCol="false" tIns="0" lIns="0" bIns="0" rIns="0">
            <a:spAutoFit/>
          </a:bodyPr>
          <a:lstStyle/>
          <a:p>
            <a:pPr algn="l" marL="0" indent="0" lvl="0">
              <a:lnSpc>
                <a:spcPts val="3779"/>
              </a:lnSpc>
              <a:spcBef>
                <a:spcPct val="0"/>
              </a:spcBef>
            </a:pPr>
            <a:r>
              <a:rPr lang="en-US" b="true" sz="2699" strike="noStrike" u="none">
                <a:solidFill>
                  <a:srgbClr val="FF2768"/>
                </a:solidFill>
                <a:latin typeface="Open Sans Medium"/>
                <a:ea typeface="Open Sans Medium"/>
                <a:cs typeface="Open Sans Medium"/>
                <a:sym typeface="Open Sans Medium"/>
              </a:rPr>
              <a:t>Main Class &amp; Method</a:t>
            </a:r>
          </a:p>
        </p:txBody>
      </p:sp>
      <p:sp>
        <p:nvSpPr>
          <p:cNvPr name="TextBox 21" id="21"/>
          <p:cNvSpPr txBox="true"/>
          <p:nvPr/>
        </p:nvSpPr>
        <p:spPr>
          <a:xfrm rot="0">
            <a:off x="11277050" y="4973658"/>
            <a:ext cx="5982250" cy="611537"/>
          </a:xfrm>
          <a:prstGeom prst="rect">
            <a:avLst/>
          </a:prstGeom>
        </p:spPr>
        <p:txBody>
          <a:bodyPr anchor="t" rtlCol="false" tIns="0" lIns="0" bIns="0" rIns="0">
            <a:spAutoFit/>
          </a:bodyPr>
          <a:lstStyle/>
          <a:p>
            <a:pPr algn="just" marL="0" indent="0" lvl="0">
              <a:lnSpc>
                <a:spcPts val="2518"/>
              </a:lnSpc>
              <a:spcBef>
                <a:spcPct val="0"/>
              </a:spcBef>
            </a:pPr>
            <a:r>
              <a:rPr lang="en-US" sz="1798">
                <a:solidFill>
                  <a:srgbClr val="FFFFFF"/>
                </a:solidFill>
                <a:latin typeface="Open Sans"/>
                <a:ea typeface="Open Sans"/>
                <a:cs typeface="Open Sans"/>
                <a:sym typeface="Open Sans"/>
              </a:rPr>
              <a:t>Use System.out.println() to display output to the screen. This is your primary tool for printing text and values.</a:t>
            </a:r>
          </a:p>
        </p:txBody>
      </p:sp>
      <p:sp>
        <p:nvSpPr>
          <p:cNvPr name="TextBox 22" id="22"/>
          <p:cNvSpPr txBox="true"/>
          <p:nvPr/>
        </p:nvSpPr>
        <p:spPr>
          <a:xfrm rot="0">
            <a:off x="11277050" y="4299734"/>
            <a:ext cx="5982250" cy="465087"/>
          </a:xfrm>
          <a:prstGeom prst="rect">
            <a:avLst/>
          </a:prstGeom>
        </p:spPr>
        <p:txBody>
          <a:bodyPr anchor="t" rtlCol="false" tIns="0" lIns="0" bIns="0" rIns="0">
            <a:spAutoFit/>
          </a:bodyPr>
          <a:lstStyle/>
          <a:p>
            <a:pPr algn="l" marL="0" indent="0" lvl="0">
              <a:lnSpc>
                <a:spcPts val="3779"/>
              </a:lnSpc>
              <a:spcBef>
                <a:spcPct val="0"/>
              </a:spcBef>
            </a:pPr>
            <a:r>
              <a:rPr lang="en-US" b="true" sz="2699" strike="noStrike" u="none">
                <a:solidFill>
                  <a:srgbClr val="FF2768"/>
                </a:solidFill>
                <a:latin typeface="Open Sans Medium"/>
                <a:ea typeface="Open Sans Medium"/>
                <a:cs typeface="Open Sans Medium"/>
                <a:sym typeface="Open Sans Medium"/>
              </a:rPr>
              <a:t>System.out.println()</a:t>
            </a:r>
          </a:p>
        </p:txBody>
      </p:sp>
      <p:sp>
        <p:nvSpPr>
          <p:cNvPr name="TextBox 23" id="23"/>
          <p:cNvSpPr txBox="true"/>
          <p:nvPr/>
        </p:nvSpPr>
        <p:spPr>
          <a:xfrm rot="0">
            <a:off x="11277050" y="6810226"/>
            <a:ext cx="5982250" cy="611537"/>
          </a:xfrm>
          <a:prstGeom prst="rect">
            <a:avLst/>
          </a:prstGeom>
        </p:spPr>
        <p:txBody>
          <a:bodyPr anchor="t" rtlCol="false" tIns="0" lIns="0" bIns="0" rIns="0">
            <a:spAutoFit/>
          </a:bodyPr>
          <a:lstStyle/>
          <a:p>
            <a:pPr algn="just" marL="0" indent="0" lvl="0">
              <a:lnSpc>
                <a:spcPts val="2518"/>
              </a:lnSpc>
              <a:spcBef>
                <a:spcPct val="0"/>
              </a:spcBef>
            </a:pPr>
            <a:r>
              <a:rPr lang="en-US" sz="1798">
                <a:solidFill>
                  <a:srgbClr val="FFFFFF"/>
                </a:solidFill>
                <a:latin typeface="Open Sans"/>
                <a:ea typeface="Open Sans"/>
                <a:cs typeface="Open Sans"/>
                <a:sym typeface="Open Sans"/>
              </a:rPr>
              <a:t>Always end every Java statement with a semicolon (;). Forgetting this will cause compilation errors.</a:t>
            </a:r>
          </a:p>
        </p:txBody>
      </p:sp>
      <p:sp>
        <p:nvSpPr>
          <p:cNvPr name="TextBox 24" id="24"/>
          <p:cNvSpPr txBox="true"/>
          <p:nvPr/>
        </p:nvSpPr>
        <p:spPr>
          <a:xfrm rot="0">
            <a:off x="11277050" y="6136302"/>
            <a:ext cx="5982250" cy="465087"/>
          </a:xfrm>
          <a:prstGeom prst="rect">
            <a:avLst/>
          </a:prstGeom>
        </p:spPr>
        <p:txBody>
          <a:bodyPr anchor="t" rtlCol="false" tIns="0" lIns="0" bIns="0" rIns="0">
            <a:spAutoFit/>
          </a:bodyPr>
          <a:lstStyle/>
          <a:p>
            <a:pPr algn="l" marL="0" indent="0" lvl="0">
              <a:lnSpc>
                <a:spcPts val="3779"/>
              </a:lnSpc>
              <a:spcBef>
                <a:spcPct val="0"/>
              </a:spcBef>
            </a:pPr>
            <a:r>
              <a:rPr lang="en-US" b="true" sz="2699" strike="noStrike" u="none">
                <a:solidFill>
                  <a:srgbClr val="FF2768"/>
                </a:solidFill>
                <a:latin typeface="Open Sans Medium"/>
                <a:ea typeface="Open Sans Medium"/>
                <a:cs typeface="Open Sans Medium"/>
                <a:sym typeface="Open Sans Medium"/>
              </a:rPr>
              <a:t>Semicolon Syntax</a:t>
            </a:r>
          </a:p>
        </p:txBody>
      </p:sp>
      <p:sp>
        <p:nvSpPr>
          <p:cNvPr name="TextBox 25" id="25"/>
          <p:cNvSpPr txBox="true"/>
          <p:nvPr/>
        </p:nvSpPr>
        <p:spPr>
          <a:xfrm rot="0">
            <a:off x="11277050" y="8646795"/>
            <a:ext cx="5982250" cy="611537"/>
          </a:xfrm>
          <a:prstGeom prst="rect">
            <a:avLst/>
          </a:prstGeom>
        </p:spPr>
        <p:txBody>
          <a:bodyPr anchor="t" rtlCol="false" tIns="0" lIns="0" bIns="0" rIns="0">
            <a:spAutoFit/>
          </a:bodyPr>
          <a:lstStyle/>
          <a:p>
            <a:pPr algn="just" marL="0" indent="0" lvl="0">
              <a:lnSpc>
                <a:spcPts val="2518"/>
              </a:lnSpc>
              <a:spcBef>
                <a:spcPct val="0"/>
              </a:spcBef>
            </a:pPr>
            <a:r>
              <a:rPr lang="en-US" sz="1798">
                <a:solidFill>
                  <a:srgbClr val="FFFFFF"/>
                </a:solidFill>
                <a:latin typeface="Open Sans"/>
                <a:ea typeface="Open Sans"/>
                <a:cs typeface="Open Sans"/>
                <a:sym typeface="Open Sans"/>
              </a:rPr>
              <a:t>Java is case-sensitive. File names must match class names exactly (e.g., Main.java for class Main).</a:t>
            </a:r>
          </a:p>
        </p:txBody>
      </p:sp>
      <p:sp>
        <p:nvSpPr>
          <p:cNvPr name="TextBox 26" id="26"/>
          <p:cNvSpPr txBox="true"/>
          <p:nvPr/>
        </p:nvSpPr>
        <p:spPr>
          <a:xfrm rot="0">
            <a:off x="11277050" y="7972871"/>
            <a:ext cx="5982250" cy="465087"/>
          </a:xfrm>
          <a:prstGeom prst="rect">
            <a:avLst/>
          </a:prstGeom>
        </p:spPr>
        <p:txBody>
          <a:bodyPr anchor="t" rtlCol="false" tIns="0" lIns="0" bIns="0" rIns="0">
            <a:spAutoFit/>
          </a:bodyPr>
          <a:lstStyle/>
          <a:p>
            <a:pPr algn="l" marL="0" indent="0" lvl="0">
              <a:lnSpc>
                <a:spcPts val="3779"/>
              </a:lnSpc>
              <a:spcBef>
                <a:spcPct val="0"/>
              </a:spcBef>
            </a:pPr>
            <a:r>
              <a:rPr lang="en-US" b="true" sz="2699" strike="noStrike" u="none">
                <a:solidFill>
                  <a:srgbClr val="FF2768"/>
                </a:solidFill>
                <a:latin typeface="Open Sans Medium"/>
                <a:ea typeface="Open Sans Medium"/>
                <a:cs typeface="Open Sans Medium"/>
                <a:sym typeface="Open Sans Medium"/>
              </a:rPr>
              <a:t>Case Sensitivity</a:t>
            </a:r>
          </a:p>
        </p:txBody>
      </p:sp>
      <p:grpSp>
        <p:nvGrpSpPr>
          <p:cNvPr name="Group 27" id="27"/>
          <p:cNvGrpSpPr/>
          <p:nvPr/>
        </p:nvGrpSpPr>
        <p:grpSpPr>
          <a:xfrm rot="0">
            <a:off x="9580333" y="4356884"/>
            <a:ext cx="1228279" cy="1228279"/>
            <a:chOff x="0" y="0"/>
            <a:chExt cx="323497" cy="323497"/>
          </a:xfrm>
        </p:grpSpPr>
        <p:sp>
          <p:nvSpPr>
            <p:cNvPr name="Freeform 28" id="28"/>
            <p:cNvSpPr/>
            <p:nvPr/>
          </p:nvSpPr>
          <p:spPr>
            <a:xfrm flipH="false" flipV="false" rot="0">
              <a:off x="0" y="0"/>
              <a:ext cx="323497" cy="323497"/>
            </a:xfrm>
            <a:custGeom>
              <a:avLst/>
              <a:gdLst/>
              <a:ahLst/>
              <a:cxnLst/>
              <a:rect r="r" b="b" t="t" l="l"/>
              <a:pathLst>
                <a:path h="323497" w="323497">
                  <a:moveTo>
                    <a:pt x="161749" y="0"/>
                  </a:moveTo>
                  <a:lnTo>
                    <a:pt x="161749" y="0"/>
                  </a:lnTo>
                  <a:cubicBezTo>
                    <a:pt x="251080" y="0"/>
                    <a:pt x="323497" y="72417"/>
                    <a:pt x="323497" y="161749"/>
                  </a:cubicBezTo>
                  <a:lnTo>
                    <a:pt x="323497" y="161749"/>
                  </a:lnTo>
                  <a:cubicBezTo>
                    <a:pt x="323497" y="251080"/>
                    <a:pt x="251080" y="323497"/>
                    <a:pt x="161749" y="323497"/>
                  </a:cubicBezTo>
                  <a:lnTo>
                    <a:pt x="161749" y="323497"/>
                  </a:lnTo>
                  <a:cubicBezTo>
                    <a:pt x="72417" y="323497"/>
                    <a:pt x="0" y="251080"/>
                    <a:pt x="0" y="161749"/>
                  </a:cubicBezTo>
                  <a:lnTo>
                    <a:pt x="0" y="161749"/>
                  </a:lnTo>
                  <a:cubicBezTo>
                    <a:pt x="0" y="72417"/>
                    <a:pt x="72417" y="0"/>
                    <a:pt x="161749" y="0"/>
                  </a:cubicBezTo>
                  <a:close/>
                </a:path>
              </a:pathLst>
            </a:custGeom>
            <a:solidFill>
              <a:srgbClr val="FF2768"/>
            </a:solidFill>
          </p:spPr>
        </p:sp>
        <p:sp>
          <p:nvSpPr>
            <p:cNvPr name="TextBox 29" id="29"/>
            <p:cNvSpPr txBox="true"/>
            <p:nvPr/>
          </p:nvSpPr>
          <p:spPr>
            <a:xfrm>
              <a:off x="0" y="-57150"/>
              <a:ext cx="323497" cy="380647"/>
            </a:xfrm>
            <a:prstGeom prst="rect">
              <a:avLst/>
            </a:prstGeom>
          </p:spPr>
          <p:txBody>
            <a:bodyPr anchor="ctr" rtlCol="false" tIns="50800" lIns="50800" bIns="50800" rIns="50800"/>
            <a:lstStyle/>
            <a:p>
              <a:pPr algn="ctr" marL="0" indent="0" lvl="0">
                <a:lnSpc>
                  <a:spcPts val="3501"/>
                </a:lnSpc>
              </a:pPr>
            </a:p>
          </p:txBody>
        </p:sp>
      </p:grpSp>
      <p:grpSp>
        <p:nvGrpSpPr>
          <p:cNvPr name="Group 30" id="30"/>
          <p:cNvGrpSpPr/>
          <p:nvPr/>
        </p:nvGrpSpPr>
        <p:grpSpPr>
          <a:xfrm rot="0">
            <a:off x="9580333" y="6193452"/>
            <a:ext cx="1228279" cy="1228279"/>
            <a:chOff x="0" y="0"/>
            <a:chExt cx="323497" cy="323497"/>
          </a:xfrm>
        </p:grpSpPr>
        <p:sp>
          <p:nvSpPr>
            <p:cNvPr name="Freeform 31" id="31"/>
            <p:cNvSpPr/>
            <p:nvPr/>
          </p:nvSpPr>
          <p:spPr>
            <a:xfrm flipH="false" flipV="false" rot="0">
              <a:off x="0" y="0"/>
              <a:ext cx="323497" cy="323497"/>
            </a:xfrm>
            <a:custGeom>
              <a:avLst/>
              <a:gdLst/>
              <a:ahLst/>
              <a:cxnLst/>
              <a:rect r="r" b="b" t="t" l="l"/>
              <a:pathLst>
                <a:path h="323497" w="323497">
                  <a:moveTo>
                    <a:pt x="161749" y="0"/>
                  </a:moveTo>
                  <a:lnTo>
                    <a:pt x="161749" y="0"/>
                  </a:lnTo>
                  <a:cubicBezTo>
                    <a:pt x="251080" y="0"/>
                    <a:pt x="323497" y="72417"/>
                    <a:pt x="323497" y="161749"/>
                  </a:cubicBezTo>
                  <a:lnTo>
                    <a:pt x="323497" y="161749"/>
                  </a:lnTo>
                  <a:cubicBezTo>
                    <a:pt x="323497" y="251080"/>
                    <a:pt x="251080" y="323497"/>
                    <a:pt x="161749" y="323497"/>
                  </a:cubicBezTo>
                  <a:lnTo>
                    <a:pt x="161749" y="323497"/>
                  </a:lnTo>
                  <a:cubicBezTo>
                    <a:pt x="72417" y="323497"/>
                    <a:pt x="0" y="251080"/>
                    <a:pt x="0" y="161749"/>
                  </a:cubicBezTo>
                  <a:lnTo>
                    <a:pt x="0" y="161749"/>
                  </a:lnTo>
                  <a:cubicBezTo>
                    <a:pt x="0" y="72417"/>
                    <a:pt x="72417" y="0"/>
                    <a:pt x="161749" y="0"/>
                  </a:cubicBezTo>
                  <a:close/>
                </a:path>
              </a:pathLst>
            </a:custGeom>
            <a:solidFill>
              <a:srgbClr val="FF2768"/>
            </a:solidFill>
          </p:spPr>
        </p:sp>
        <p:sp>
          <p:nvSpPr>
            <p:cNvPr name="TextBox 32" id="32"/>
            <p:cNvSpPr txBox="true"/>
            <p:nvPr/>
          </p:nvSpPr>
          <p:spPr>
            <a:xfrm>
              <a:off x="0" y="-57150"/>
              <a:ext cx="323497" cy="380647"/>
            </a:xfrm>
            <a:prstGeom prst="rect">
              <a:avLst/>
            </a:prstGeom>
          </p:spPr>
          <p:txBody>
            <a:bodyPr anchor="ctr" rtlCol="false" tIns="50800" lIns="50800" bIns="50800" rIns="50800"/>
            <a:lstStyle/>
            <a:p>
              <a:pPr algn="ctr" marL="0" indent="0" lvl="0">
                <a:lnSpc>
                  <a:spcPts val="3501"/>
                </a:lnSpc>
              </a:pPr>
            </a:p>
          </p:txBody>
        </p:sp>
      </p:grpSp>
      <p:grpSp>
        <p:nvGrpSpPr>
          <p:cNvPr name="Group 33" id="33"/>
          <p:cNvGrpSpPr/>
          <p:nvPr/>
        </p:nvGrpSpPr>
        <p:grpSpPr>
          <a:xfrm rot="0">
            <a:off x="9580333" y="8030021"/>
            <a:ext cx="1228279" cy="1228279"/>
            <a:chOff x="0" y="0"/>
            <a:chExt cx="323497" cy="323497"/>
          </a:xfrm>
        </p:grpSpPr>
        <p:sp>
          <p:nvSpPr>
            <p:cNvPr name="Freeform 34" id="34"/>
            <p:cNvSpPr/>
            <p:nvPr/>
          </p:nvSpPr>
          <p:spPr>
            <a:xfrm flipH="false" flipV="false" rot="0">
              <a:off x="0" y="0"/>
              <a:ext cx="323497" cy="323497"/>
            </a:xfrm>
            <a:custGeom>
              <a:avLst/>
              <a:gdLst/>
              <a:ahLst/>
              <a:cxnLst/>
              <a:rect r="r" b="b" t="t" l="l"/>
              <a:pathLst>
                <a:path h="323497" w="323497">
                  <a:moveTo>
                    <a:pt x="161749" y="0"/>
                  </a:moveTo>
                  <a:lnTo>
                    <a:pt x="161749" y="0"/>
                  </a:lnTo>
                  <a:cubicBezTo>
                    <a:pt x="251080" y="0"/>
                    <a:pt x="323497" y="72417"/>
                    <a:pt x="323497" y="161749"/>
                  </a:cubicBezTo>
                  <a:lnTo>
                    <a:pt x="323497" y="161749"/>
                  </a:lnTo>
                  <a:cubicBezTo>
                    <a:pt x="323497" y="251080"/>
                    <a:pt x="251080" y="323497"/>
                    <a:pt x="161749" y="323497"/>
                  </a:cubicBezTo>
                  <a:lnTo>
                    <a:pt x="161749" y="323497"/>
                  </a:lnTo>
                  <a:cubicBezTo>
                    <a:pt x="72417" y="323497"/>
                    <a:pt x="0" y="251080"/>
                    <a:pt x="0" y="161749"/>
                  </a:cubicBezTo>
                  <a:lnTo>
                    <a:pt x="0" y="161749"/>
                  </a:lnTo>
                  <a:cubicBezTo>
                    <a:pt x="0" y="72417"/>
                    <a:pt x="72417" y="0"/>
                    <a:pt x="161749" y="0"/>
                  </a:cubicBezTo>
                  <a:close/>
                </a:path>
              </a:pathLst>
            </a:custGeom>
            <a:solidFill>
              <a:srgbClr val="FF2768"/>
            </a:solidFill>
          </p:spPr>
        </p:sp>
        <p:sp>
          <p:nvSpPr>
            <p:cNvPr name="TextBox 35" id="35"/>
            <p:cNvSpPr txBox="true"/>
            <p:nvPr/>
          </p:nvSpPr>
          <p:spPr>
            <a:xfrm>
              <a:off x="0" y="-57150"/>
              <a:ext cx="323497" cy="380647"/>
            </a:xfrm>
            <a:prstGeom prst="rect">
              <a:avLst/>
            </a:prstGeom>
          </p:spPr>
          <p:txBody>
            <a:bodyPr anchor="ctr" rtlCol="false" tIns="50800" lIns="50800" bIns="50800" rIns="50800"/>
            <a:lstStyle/>
            <a:p>
              <a:pPr algn="ctr" marL="0" indent="0" lvl="0">
                <a:lnSpc>
                  <a:spcPts val="3501"/>
                </a:lnSpc>
              </a:pPr>
            </a:p>
          </p:txBody>
        </p:sp>
      </p:grpSp>
      <p:sp>
        <p:nvSpPr>
          <p:cNvPr name="TextBox 36" id="36"/>
          <p:cNvSpPr txBox="true"/>
          <p:nvPr/>
        </p:nvSpPr>
        <p:spPr>
          <a:xfrm rot="0">
            <a:off x="9788231" y="2899522"/>
            <a:ext cx="812484" cy="422286"/>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01</a:t>
            </a:r>
          </a:p>
        </p:txBody>
      </p:sp>
      <p:sp>
        <p:nvSpPr>
          <p:cNvPr name="TextBox 37" id="37"/>
          <p:cNvSpPr txBox="true"/>
          <p:nvPr/>
        </p:nvSpPr>
        <p:spPr>
          <a:xfrm rot="0">
            <a:off x="9788231" y="4736090"/>
            <a:ext cx="812484" cy="422286"/>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02</a:t>
            </a:r>
          </a:p>
        </p:txBody>
      </p:sp>
      <p:sp>
        <p:nvSpPr>
          <p:cNvPr name="TextBox 38" id="38"/>
          <p:cNvSpPr txBox="true"/>
          <p:nvPr/>
        </p:nvSpPr>
        <p:spPr>
          <a:xfrm rot="0">
            <a:off x="9788231" y="6572659"/>
            <a:ext cx="812484" cy="422286"/>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03</a:t>
            </a:r>
          </a:p>
        </p:txBody>
      </p:sp>
      <p:sp>
        <p:nvSpPr>
          <p:cNvPr name="TextBox 39" id="39"/>
          <p:cNvSpPr txBox="true"/>
          <p:nvPr/>
        </p:nvSpPr>
        <p:spPr>
          <a:xfrm rot="0">
            <a:off x="9788231" y="8409228"/>
            <a:ext cx="812484" cy="422286"/>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04</a:t>
            </a:r>
          </a:p>
        </p:txBody>
      </p:sp>
      <p:sp>
        <p:nvSpPr>
          <p:cNvPr name="Freeform 40" id="40"/>
          <p:cNvSpPr/>
          <p:nvPr/>
        </p:nvSpPr>
        <p:spPr>
          <a:xfrm flipH="false" flipV="false" rot="0">
            <a:off x="7760343" y="2276662"/>
            <a:ext cx="471358" cy="487306"/>
          </a:xfrm>
          <a:custGeom>
            <a:avLst/>
            <a:gdLst/>
            <a:ahLst/>
            <a:cxnLst/>
            <a:rect r="r" b="b" t="t" l="l"/>
            <a:pathLst>
              <a:path h="487306" w="471358">
                <a:moveTo>
                  <a:pt x="0" y="0"/>
                </a:moveTo>
                <a:lnTo>
                  <a:pt x="471358" y="0"/>
                </a:lnTo>
                <a:lnTo>
                  <a:pt x="471358" y="487306"/>
                </a:lnTo>
                <a:lnTo>
                  <a:pt x="0" y="4873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561086" y="-4036332"/>
            <a:ext cx="7394274" cy="7394274"/>
          </a:xfrm>
          <a:custGeom>
            <a:avLst/>
            <a:gdLst/>
            <a:ahLst/>
            <a:cxnLst/>
            <a:rect r="r" b="b" t="t" l="l"/>
            <a:pathLst>
              <a:path h="7394274" w="7394274">
                <a:moveTo>
                  <a:pt x="0" y="0"/>
                </a:moveTo>
                <a:lnTo>
                  <a:pt x="7394274" y="0"/>
                </a:lnTo>
                <a:lnTo>
                  <a:pt x="7394274" y="7394274"/>
                </a:lnTo>
                <a:lnTo>
                  <a:pt x="0" y="7394274"/>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10800000">
            <a:off x="-4156279" y="7523558"/>
            <a:ext cx="7394274" cy="7394274"/>
          </a:xfrm>
          <a:custGeom>
            <a:avLst/>
            <a:gdLst/>
            <a:ahLst/>
            <a:cxnLst/>
            <a:rect r="r" b="b" t="t" l="l"/>
            <a:pathLst>
              <a:path h="7394274" w="7394274">
                <a:moveTo>
                  <a:pt x="7394274" y="7394274"/>
                </a:moveTo>
                <a:lnTo>
                  <a:pt x="0" y="7394274"/>
                </a:lnTo>
                <a:lnTo>
                  <a:pt x="0" y="0"/>
                </a:lnTo>
                <a:lnTo>
                  <a:pt x="7394274" y="0"/>
                </a:lnTo>
                <a:lnTo>
                  <a:pt x="7394274" y="7394274"/>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6901637" y="1028700"/>
            <a:ext cx="357663" cy="271117"/>
            <a:chOff x="0" y="0"/>
            <a:chExt cx="476884" cy="361489"/>
          </a:xfrm>
        </p:grpSpPr>
        <p:sp>
          <p:nvSpPr>
            <p:cNvPr name="AutoShape 5" id="5"/>
            <p:cNvSpPr/>
            <p:nvPr/>
          </p:nvSpPr>
          <p:spPr>
            <a:xfrm>
              <a:off x="0" y="19050"/>
              <a:ext cx="476884" cy="0"/>
            </a:xfrm>
            <a:prstGeom prst="line">
              <a:avLst/>
            </a:prstGeom>
            <a:ln cap="flat" w="38100">
              <a:solidFill>
                <a:srgbClr val="FFFFFF"/>
              </a:solidFill>
              <a:prstDash val="solid"/>
              <a:headEnd type="none" len="sm" w="sm"/>
              <a:tailEnd type="none" len="sm" w="sm"/>
            </a:ln>
          </p:spPr>
        </p:sp>
        <p:sp>
          <p:nvSpPr>
            <p:cNvPr name="AutoShape 6" id="6"/>
            <p:cNvSpPr/>
            <p:nvPr/>
          </p:nvSpPr>
          <p:spPr>
            <a:xfrm>
              <a:off x="0" y="180744"/>
              <a:ext cx="476884" cy="0"/>
            </a:xfrm>
            <a:prstGeom prst="line">
              <a:avLst/>
            </a:prstGeom>
            <a:ln cap="flat" w="38100">
              <a:solidFill>
                <a:srgbClr val="FFFFFF"/>
              </a:solidFill>
              <a:prstDash val="solid"/>
              <a:headEnd type="none" len="sm" w="sm"/>
              <a:tailEnd type="none" len="sm" w="sm"/>
            </a:ln>
          </p:spPr>
        </p:sp>
        <p:sp>
          <p:nvSpPr>
            <p:cNvPr name="AutoShape 7" id="7"/>
            <p:cNvSpPr/>
            <p:nvPr/>
          </p:nvSpPr>
          <p:spPr>
            <a:xfrm>
              <a:off x="0" y="342439"/>
              <a:ext cx="476884" cy="0"/>
            </a:xfrm>
            <a:prstGeom prst="line">
              <a:avLst/>
            </a:prstGeom>
            <a:ln cap="flat" w="38100">
              <a:solidFill>
                <a:srgbClr val="FFFFFF"/>
              </a:solidFill>
              <a:prstDash val="solid"/>
              <a:headEnd type="none" len="sm" w="sm"/>
              <a:tailEnd type="none" len="sm" w="sm"/>
            </a:ln>
          </p:spPr>
        </p:sp>
      </p:grpSp>
      <p:grpSp>
        <p:nvGrpSpPr>
          <p:cNvPr name="Group 8" id="8"/>
          <p:cNvGrpSpPr/>
          <p:nvPr/>
        </p:nvGrpSpPr>
        <p:grpSpPr>
          <a:xfrm rot="0">
            <a:off x="1028700" y="6185568"/>
            <a:ext cx="7875358" cy="3072732"/>
            <a:chOff x="0" y="0"/>
            <a:chExt cx="1220099" cy="476047"/>
          </a:xfrm>
        </p:grpSpPr>
        <p:sp>
          <p:nvSpPr>
            <p:cNvPr name="Freeform 9" id="9"/>
            <p:cNvSpPr/>
            <p:nvPr/>
          </p:nvSpPr>
          <p:spPr>
            <a:xfrm flipH="false" flipV="false" rot="0">
              <a:off x="0" y="0"/>
              <a:ext cx="1220099" cy="476047"/>
            </a:xfrm>
            <a:custGeom>
              <a:avLst/>
              <a:gdLst/>
              <a:ahLst/>
              <a:cxnLst/>
              <a:rect r="r" b="b" t="t" l="l"/>
              <a:pathLst>
                <a:path h="476047" w="1220099">
                  <a:moveTo>
                    <a:pt x="29492" y="0"/>
                  </a:moveTo>
                  <a:lnTo>
                    <a:pt x="1190607" y="0"/>
                  </a:lnTo>
                  <a:cubicBezTo>
                    <a:pt x="1206895" y="0"/>
                    <a:pt x="1220099" y="13204"/>
                    <a:pt x="1220099" y="29492"/>
                  </a:cubicBezTo>
                  <a:lnTo>
                    <a:pt x="1220099" y="446555"/>
                  </a:lnTo>
                  <a:cubicBezTo>
                    <a:pt x="1220099" y="462843"/>
                    <a:pt x="1206895" y="476047"/>
                    <a:pt x="1190607" y="476047"/>
                  </a:cubicBezTo>
                  <a:lnTo>
                    <a:pt x="29492" y="476047"/>
                  </a:lnTo>
                  <a:cubicBezTo>
                    <a:pt x="13204" y="476047"/>
                    <a:pt x="0" y="462843"/>
                    <a:pt x="0" y="446555"/>
                  </a:cubicBezTo>
                  <a:lnTo>
                    <a:pt x="0" y="29492"/>
                  </a:lnTo>
                  <a:cubicBezTo>
                    <a:pt x="0" y="13204"/>
                    <a:pt x="13204" y="0"/>
                    <a:pt x="29492" y="0"/>
                  </a:cubicBezTo>
                  <a:close/>
                </a:path>
              </a:pathLst>
            </a:custGeom>
            <a:blipFill>
              <a:blip r:embed="rId4"/>
              <a:stretch>
                <a:fillRect l="0" t="-23044" r="0" b="-23044"/>
              </a:stretch>
            </a:blipFill>
          </p:spPr>
        </p:sp>
      </p:grpSp>
      <p:sp>
        <p:nvSpPr>
          <p:cNvPr name="AutoShape 10" id="10"/>
          <p:cNvSpPr/>
          <p:nvPr/>
        </p:nvSpPr>
        <p:spPr>
          <a:xfrm>
            <a:off x="11277050" y="7725876"/>
            <a:ext cx="5982250" cy="0"/>
          </a:xfrm>
          <a:prstGeom prst="line">
            <a:avLst/>
          </a:prstGeom>
          <a:ln cap="flat" w="28575">
            <a:solidFill>
              <a:srgbClr val="FFFFFF"/>
            </a:solidFill>
            <a:prstDash val="solid"/>
            <a:headEnd type="none" len="sm" w="sm"/>
            <a:tailEnd type="none" len="sm" w="sm"/>
          </a:ln>
        </p:spPr>
      </p:sp>
      <p:sp>
        <p:nvSpPr>
          <p:cNvPr name="AutoShape 11" id="11"/>
          <p:cNvSpPr/>
          <p:nvPr/>
        </p:nvSpPr>
        <p:spPr>
          <a:xfrm>
            <a:off x="11277050" y="5889308"/>
            <a:ext cx="5982250" cy="0"/>
          </a:xfrm>
          <a:prstGeom prst="line">
            <a:avLst/>
          </a:prstGeom>
          <a:ln cap="flat" w="28575">
            <a:solidFill>
              <a:srgbClr val="FFFFFF"/>
            </a:solidFill>
            <a:prstDash val="solid"/>
            <a:headEnd type="none" len="sm" w="sm"/>
            <a:tailEnd type="none" len="sm" w="sm"/>
          </a:ln>
        </p:spPr>
      </p:sp>
      <p:sp>
        <p:nvSpPr>
          <p:cNvPr name="AutoShape 12" id="12"/>
          <p:cNvSpPr/>
          <p:nvPr/>
        </p:nvSpPr>
        <p:spPr>
          <a:xfrm>
            <a:off x="11277050" y="4052739"/>
            <a:ext cx="5982250" cy="0"/>
          </a:xfrm>
          <a:prstGeom prst="line">
            <a:avLst/>
          </a:prstGeom>
          <a:ln cap="flat" w="28575">
            <a:solidFill>
              <a:srgbClr val="FFFFFF"/>
            </a:solidFill>
            <a:prstDash val="solid"/>
            <a:headEnd type="none" len="sm" w="sm"/>
            <a:tailEnd type="none" len="sm" w="sm"/>
          </a:ln>
        </p:spPr>
      </p:sp>
      <p:grpSp>
        <p:nvGrpSpPr>
          <p:cNvPr name="Group 13" id="13"/>
          <p:cNvGrpSpPr/>
          <p:nvPr/>
        </p:nvGrpSpPr>
        <p:grpSpPr>
          <a:xfrm rot="0">
            <a:off x="9580333" y="2520315"/>
            <a:ext cx="1228279" cy="1228279"/>
            <a:chOff x="0" y="0"/>
            <a:chExt cx="323497" cy="323497"/>
          </a:xfrm>
        </p:grpSpPr>
        <p:sp>
          <p:nvSpPr>
            <p:cNvPr name="Freeform 14" id="14"/>
            <p:cNvSpPr/>
            <p:nvPr/>
          </p:nvSpPr>
          <p:spPr>
            <a:xfrm flipH="false" flipV="false" rot="0">
              <a:off x="0" y="0"/>
              <a:ext cx="323497" cy="323497"/>
            </a:xfrm>
            <a:custGeom>
              <a:avLst/>
              <a:gdLst/>
              <a:ahLst/>
              <a:cxnLst/>
              <a:rect r="r" b="b" t="t" l="l"/>
              <a:pathLst>
                <a:path h="323497" w="323497">
                  <a:moveTo>
                    <a:pt x="161749" y="0"/>
                  </a:moveTo>
                  <a:lnTo>
                    <a:pt x="161749" y="0"/>
                  </a:lnTo>
                  <a:cubicBezTo>
                    <a:pt x="251080" y="0"/>
                    <a:pt x="323497" y="72417"/>
                    <a:pt x="323497" y="161749"/>
                  </a:cubicBezTo>
                  <a:lnTo>
                    <a:pt x="323497" y="161749"/>
                  </a:lnTo>
                  <a:cubicBezTo>
                    <a:pt x="323497" y="251080"/>
                    <a:pt x="251080" y="323497"/>
                    <a:pt x="161749" y="323497"/>
                  </a:cubicBezTo>
                  <a:lnTo>
                    <a:pt x="161749" y="323497"/>
                  </a:lnTo>
                  <a:cubicBezTo>
                    <a:pt x="72417" y="323497"/>
                    <a:pt x="0" y="251080"/>
                    <a:pt x="0" y="161749"/>
                  </a:cubicBezTo>
                  <a:lnTo>
                    <a:pt x="0" y="161749"/>
                  </a:lnTo>
                  <a:cubicBezTo>
                    <a:pt x="0" y="72417"/>
                    <a:pt x="72417" y="0"/>
                    <a:pt x="161749" y="0"/>
                  </a:cubicBezTo>
                  <a:close/>
                </a:path>
              </a:pathLst>
            </a:custGeom>
            <a:solidFill>
              <a:srgbClr val="FF2768"/>
            </a:solidFill>
          </p:spPr>
        </p:sp>
        <p:sp>
          <p:nvSpPr>
            <p:cNvPr name="TextBox 15" id="15"/>
            <p:cNvSpPr txBox="true"/>
            <p:nvPr/>
          </p:nvSpPr>
          <p:spPr>
            <a:xfrm>
              <a:off x="0" y="-57150"/>
              <a:ext cx="323497" cy="380647"/>
            </a:xfrm>
            <a:prstGeom prst="rect">
              <a:avLst/>
            </a:prstGeom>
          </p:spPr>
          <p:txBody>
            <a:bodyPr anchor="ctr" rtlCol="false" tIns="50800" lIns="50800" bIns="50800" rIns="50800"/>
            <a:lstStyle/>
            <a:p>
              <a:pPr algn="ctr" marL="0" indent="0" lvl="0">
                <a:lnSpc>
                  <a:spcPts val="3501"/>
                </a:lnSpc>
              </a:pPr>
            </a:p>
          </p:txBody>
        </p:sp>
      </p:grpSp>
      <p:sp>
        <p:nvSpPr>
          <p:cNvPr name="TextBox 16" id="16"/>
          <p:cNvSpPr txBox="true"/>
          <p:nvPr/>
        </p:nvSpPr>
        <p:spPr>
          <a:xfrm rot="0">
            <a:off x="1028700" y="871991"/>
            <a:ext cx="3040819" cy="739595"/>
          </a:xfrm>
          <a:prstGeom prst="rect">
            <a:avLst/>
          </a:prstGeom>
        </p:spPr>
        <p:txBody>
          <a:bodyPr anchor="t" rtlCol="false" tIns="0" lIns="0" bIns="0" rIns="0">
            <a:spAutoFit/>
          </a:bodyPr>
          <a:lstStyle/>
          <a:p>
            <a:pPr algn="l" marL="0" indent="0" lvl="0">
              <a:lnSpc>
                <a:spcPts val="3035"/>
              </a:lnSpc>
              <a:spcBef>
                <a:spcPct val="0"/>
              </a:spcBef>
            </a:pPr>
            <a:r>
              <a:rPr lang="en-US" b="true" sz="2168">
                <a:solidFill>
                  <a:srgbClr val="FFFFFF"/>
                </a:solidFill>
                <a:latin typeface="Open Sans Medium"/>
                <a:ea typeface="Open Sans Medium"/>
                <a:cs typeface="Open Sans Medium"/>
                <a:sym typeface="Open Sans Medium"/>
              </a:rPr>
              <a:t>Getting Started with Java</a:t>
            </a:r>
          </a:p>
        </p:txBody>
      </p:sp>
      <p:sp>
        <p:nvSpPr>
          <p:cNvPr name="TextBox 17" id="17"/>
          <p:cNvSpPr txBox="true"/>
          <p:nvPr/>
        </p:nvSpPr>
        <p:spPr>
          <a:xfrm rot="0">
            <a:off x="1028700" y="1960756"/>
            <a:ext cx="5582114" cy="2398519"/>
          </a:xfrm>
          <a:prstGeom prst="rect">
            <a:avLst/>
          </a:prstGeom>
        </p:spPr>
        <p:txBody>
          <a:bodyPr anchor="t" rtlCol="false" tIns="0" lIns="0" bIns="0" rIns="0">
            <a:spAutoFit/>
          </a:bodyPr>
          <a:lstStyle/>
          <a:p>
            <a:pPr algn="l" marL="0" indent="0" lvl="0">
              <a:lnSpc>
                <a:spcPts val="6398"/>
              </a:lnSpc>
              <a:spcBef>
                <a:spcPct val="0"/>
              </a:spcBef>
            </a:pPr>
            <a:r>
              <a:rPr lang="en-US" b="true" sz="4570">
                <a:solidFill>
                  <a:srgbClr val="FFFFFF"/>
                </a:solidFill>
                <a:latin typeface="Pattanakarn Bold"/>
                <a:ea typeface="Pattanakarn Bold"/>
                <a:cs typeface="Pattanakarn Bold"/>
                <a:sym typeface="Pattanakarn Bold"/>
              </a:rPr>
              <a:t>ADDITIONAL TIPS FOR BEGINNERS</a:t>
            </a:r>
          </a:p>
        </p:txBody>
      </p:sp>
      <p:sp>
        <p:nvSpPr>
          <p:cNvPr name="TextBox 18" id="18"/>
          <p:cNvSpPr txBox="true"/>
          <p:nvPr/>
        </p:nvSpPr>
        <p:spPr>
          <a:xfrm rot="0">
            <a:off x="1028700" y="4650540"/>
            <a:ext cx="6382387" cy="522749"/>
          </a:xfrm>
          <a:prstGeom prst="rect">
            <a:avLst/>
          </a:prstGeom>
        </p:spPr>
        <p:txBody>
          <a:bodyPr anchor="t" rtlCol="false" tIns="0" lIns="0" bIns="0" rIns="0">
            <a:spAutoFit/>
          </a:bodyPr>
          <a:lstStyle/>
          <a:p>
            <a:pPr algn="just" marL="0" indent="0" lvl="0">
              <a:lnSpc>
                <a:spcPts val="2162"/>
              </a:lnSpc>
              <a:spcBef>
                <a:spcPct val="0"/>
              </a:spcBef>
            </a:pPr>
            <a:r>
              <a:rPr lang="en-US" sz="1544">
                <a:solidFill>
                  <a:srgbClr val="FFFFFF"/>
                </a:solidFill>
                <a:latin typeface="Open Sans"/>
                <a:ea typeface="Open Sans"/>
                <a:cs typeface="Open Sans"/>
                <a:sym typeface="Open Sans"/>
              </a:rPr>
              <a:t>These practical tips will help reinforce your learning and build confidence as you begin your Java programming journey.</a:t>
            </a:r>
          </a:p>
        </p:txBody>
      </p:sp>
      <p:sp>
        <p:nvSpPr>
          <p:cNvPr name="TextBox 19" id="19"/>
          <p:cNvSpPr txBox="true"/>
          <p:nvPr/>
        </p:nvSpPr>
        <p:spPr>
          <a:xfrm rot="0">
            <a:off x="11277050" y="3137089"/>
            <a:ext cx="5982250" cy="611505"/>
          </a:xfrm>
          <a:prstGeom prst="rect">
            <a:avLst/>
          </a:prstGeom>
        </p:spPr>
        <p:txBody>
          <a:bodyPr anchor="t" rtlCol="false" tIns="0" lIns="0" bIns="0" rIns="0">
            <a:spAutoFit/>
          </a:bodyPr>
          <a:lstStyle/>
          <a:p>
            <a:pPr algn="just" marL="0" indent="0" lvl="0">
              <a:lnSpc>
                <a:spcPts val="2520"/>
              </a:lnSpc>
              <a:spcBef>
                <a:spcPct val="0"/>
              </a:spcBef>
            </a:pPr>
            <a:r>
              <a:rPr lang="en-US" sz="1800" strike="noStrike" u="none">
                <a:solidFill>
                  <a:srgbClr val="FFFFFF"/>
                </a:solidFill>
                <a:latin typeface="Open Sans"/>
                <a:ea typeface="Open Sans"/>
                <a:cs typeface="Open Sans"/>
                <a:sym typeface="Open Sans"/>
              </a:rPr>
              <a:t>Always save your Java files with the .java extension and ensure the filename matches the class name exactly.</a:t>
            </a:r>
          </a:p>
        </p:txBody>
      </p:sp>
      <p:sp>
        <p:nvSpPr>
          <p:cNvPr name="TextBox 20" id="20"/>
          <p:cNvSpPr txBox="true"/>
          <p:nvPr/>
        </p:nvSpPr>
        <p:spPr>
          <a:xfrm rot="0">
            <a:off x="11277050" y="2463165"/>
            <a:ext cx="5982250" cy="465087"/>
          </a:xfrm>
          <a:prstGeom prst="rect">
            <a:avLst/>
          </a:prstGeom>
        </p:spPr>
        <p:txBody>
          <a:bodyPr anchor="t" rtlCol="false" tIns="0" lIns="0" bIns="0" rIns="0">
            <a:spAutoFit/>
          </a:bodyPr>
          <a:lstStyle/>
          <a:p>
            <a:pPr algn="l" marL="0" indent="0" lvl="0">
              <a:lnSpc>
                <a:spcPts val="3779"/>
              </a:lnSpc>
              <a:spcBef>
                <a:spcPct val="0"/>
              </a:spcBef>
            </a:pPr>
            <a:r>
              <a:rPr lang="en-US" b="true" sz="2699" strike="noStrike" u="none">
                <a:solidFill>
                  <a:srgbClr val="FF2768"/>
                </a:solidFill>
                <a:latin typeface="Open Sans Medium"/>
                <a:ea typeface="Open Sans Medium"/>
                <a:cs typeface="Open Sans Medium"/>
                <a:sym typeface="Open Sans Medium"/>
              </a:rPr>
              <a:t>Save Files Correctly</a:t>
            </a:r>
          </a:p>
        </p:txBody>
      </p:sp>
      <p:sp>
        <p:nvSpPr>
          <p:cNvPr name="TextBox 21" id="21"/>
          <p:cNvSpPr txBox="true"/>
          <p:nvPr/>
        </p:nvSpPr>
        <p:spPr>
          <a:xfrm rot="0">
            <a:off x="11277050" y="4842718"/>
            <a:ext cx="5982250" cy="925830"/>
          </a:xfrm>
          <a:prstGeom prst="rect">
            <a:avLst/>
          </a:prstGeom>
        </p:spPr>
        <p:txBody>
          <a:bodyPr anchor="t" rtlCol="false" tIns="0" lIns="0" bIns="0" rIns="0">
            <a:spAutoFit/>
          </a:bodyPr>
          <a:lstStyle/>
          <a:p>
            <a:pPr algn="just" marL="0" indent="0" lvl="0">
              <a:lnSpc>
                <a:spcPts val="2520"/>
              </a:lnSpc>
              <a:spcBef>
                <a:spcPct val="0"/>
              </a:spcBef>
            </a:pPr>
            <a:r>
              <a:rPr lang="en-US" sz="1800" strike="noStrike" u="none">
                <a:solidFill>
                  <a:srgbClr val="FFFFFF"/>
                </a:solidFill>
                <a:latin typeface="Open Sans"/>
                <a:ea typeface="Open Sans"/>
                <a:cs typeface="Open Sans"/>
                <a:sym typeface="Open Sans"/>
              </a:rPr>
              <a:t>Pay close attention to uppercase and lowercase letters in all identifiers — MyClass and myclass are different in Java.</a:t>
            </a:r>
          </a:p>
        </p:txBody>
      </p:sp>
      <p:sp>
        <p:nvSpPr>
          <p:cNvPr name="TextBox 22" id="22"/>
          <p:cNvSpPr txBox="true"/>
          <p:nvPr/>
        </p:nvSpPr>
        <p:spPr>
          <a:xfrm rot="0">
            <a:off x="11277050" y="4299734"/>
            <a:ext cx="5982250" cy="465087"/>
          </a:xfrm>
          <a:prstGeom prst="rect">
            <a:avLst/>
          </a:prstGeom>
        </p:spPr>
        <p:txBody>
          <a:bodyPr anchor="t" rtlCol="false" tIns="0" lIns="0" bIns="0" rIns="0">
            <a:spAutoFit/>
          </a:bodyPr>
          <a:lstStyle/>
          <a:p>
            <a:pPr algn="l" marL="0" indent="0" lvl="0">
              <a:lnSpc>
                <a:spcPts val="3779"/>
              </a:lnSpc>
              <a:spcBef>
                <a:spcPct val="0"/>
              </a:spcBef>
            </a:pPr>
            <a:r>
              <a:rPr lang="en-US" b="true" sz="2699" strike="noStrike" u="none">
                <a:solidFill>
                  <a:srgbClr val="FF2768"/>
                </a:solidFill>
                <a:latin typeface="Open Sans Medium"/>
                <a:ea typeface="Open Sans Medium"/>
                <a:cs typeface="Open Sans Medium"/>
                <a:sym typeface="Open Sans Medium"/>
              </a:rPr>
              <a:t>Mind Case Sensitivity</a:t>
            </a:r>
          </a:p>
        </p:txBody>
      </p:sp>
      <p:sp>
        <p:nvSpPr>
          <p:cNvPr name="TextBox 23" id="23"/>
          <p:cNvSpPr txBox="true"/>
          <p:nvPr/>
        </p:nvSpPr>
        <p:spPr>
          <a:xfrm rot="0">
            <a:off x="11277050" y="6677590"/>
            <a:ext cx="5982250" cy="925830"/>
          </a:xfrm>
          <a:prstGeom prst="rect">
            <a:avLst/>
          </a:prstGeom>
        </p:spPr>
        <p:txBody>
          <a:bodyPr anchor="t" rtlCol="false" tIns="0" lIns="0" bIns="0" rIns="0">
            <a:spAutoFit/>
          </a:bodyPr>
          <a:lstStyle/>
          <a:p>
            <a:pPr algn="just" marL="0" indent="0" lvl="0">
              <a:lnSpc>
                <a:spcPts val="2520"/>
              </a:lnSpc>
              <a:spcBef>
                <a:spcPct val="0"/>
              </a:spcBef>
            </a:pPr>
            <a:r>
              <a:rPr lang="en-US" sz="1800" strike="noStrike" u="none">
                <a:solidFill>
                  <a:srgbClr val="FFFFFF"/>
                </a:solidFill>
                <a:latin typeface="Open Sans"/>
                <a:ea typeface="Open Sans"/>
                <a:cs typeface="Open Sans"/>
                <a:sym typeface="Open Sans"/>
              </a:rPr>
              <a:t>Build confidence by writing and running simple programs frequently. Hands-on practice is the best way to learn.</a:t>
            </a:r>
          </a:p>
        </p:txBody>
      </p:sp>
      <p:sp>
        <p:nvSpPr>
          <p:cNvPr name="TextBox 24" id="24"/>
          <p:cNvSpPr txBox="true"/>
          <p:nvPr/>
        </p:nvSpPr>
        <p:spPr>
          <a:xfrm rot="0">
            <a:off x="11277050" y="6136302"/>
            <a:ext cx="5982250" cy="465087"/>
          </a:xfrm>
          <a:prstGeom prst="rect">
            <a:avLst/>
          </a:prstGeom>
        </p:spPr>
        <p:txBody>
          <a:bodyPr anchor="t" rtlCol="false" tIns="0" lIns="0" bIns="0" rIns="0">
            <a:spAutoFit/>
          </a:bodyPr>
          <a:lstStyle/>
          <a:p>
            <a:pPr algn="l" marL="0" indent="0" lvl="0">
              <a:lnSpc>
                <a:spcPts val="3779"/>
              </a:lnSpc>
              <a:spcBef>
                <a:spcPct val="0"/>
              </a:spcBef>
            </a:pPr>
            <a:r>
              <a:rPr lang="en-US" b="true" sz="2699" strike="noStrike" u="none">
                <a:solidFill>
                  <a:srgbClr val="FF2768"/>
                </a:solidFill>
                <a:latin typeface="Open Sans Medium"/>
                <a:ea typeface="Open Sans Medium"/>
                <a:cs typeface="Open Sans Medium"/>
                <a:sym typeface="Open Sans Medium"/>
              </a:rPr>
              <a:t>Practice Regularly</a:t>
            </a:r>
          </a:p>
        </p:txBody>
      </p:sp>
      <p:sp>
        <p:nvSpPr>
          <p:cNvPr name="TextBox 25" id="25"/>
          <p:cNvSpPr txBox="true"/>
          <p:nvPr/>
        </p:nvSpPr>
        <p:spPr>
          <a:xfrm rot="0">
            <a:off x="11277050" y="8555851"/>
            <a:ext cx="5982250" cy="611505"/>
          </a:xfrm>
          <a:prstGeom prst="rect">
            <a:avLst/>
          </a:prstGeom>
        </p:spPr>
        <p:txBody>
          <a:bodyPr anchor="t" rtlCol="false" tIns="0" lIns="0" bIns="0" rIns="0">
            <a:spAutoFit/>
          </a:bodyPr>
          <a:lstStyle/>
          <a:p>
            <a:pPr algn="just" marL="0" indent="0" lvl="0">
              <a:lnSpc>
                <a:spcPts val="2520"/>
              </a:lnSpc>
              <a:spcBef>
                <a:spcPct val="0"/>
              </a:spcBef>
            </a:pPr>
            <a:r>
              <a:rPr lang="en-US" sz="1800" strike="noStrike" u="none">
                <a:solidFill>
                  <a:srgbClr val="FFFFFF"/>
                </a:solidFill>
                <a:latin typeface="Open Sans"/>
                <a:ea typeface="Open Sans"/>
                <a:cs typeface="Open Sans"/>
                <a:sym typeface="Open Sans"/>
              </a:rPr>
              <a:t>Use comments liberally to clarify your code logic. This helps you and others understand your programs better.</a:t>
            </a:r>
          </a:p>
        </p:txBody>
      </p:sp>
      <p:sp>
        <p:nvSpPr>
          <p:cNvPr name="TextBox 26" id="26"/>
          <p:cNvSpPr txBox="true"/>
          <p:nvPr/>
        </p:nvSpPr>
        <p:spPr>
          <a:xfrm rot="0">
            <a:off x="11277050" y="7972871"/>
            <a:ext cx="5982250" cy="465087"/>
          </a:xfrm>
          <a:prstGeom prst="rect">
            <a:avLst/>
          </a:prstGeom>
        </p:spPr>
        <p:txBody>
          <a:bodyPr anchor="t" rtlCol="false" tIns="0" lIns="0" bIns="0" rIns="0">
            <a:spAutoFit/>
          </a:bodyPr>
          <a:lstStyle/>
          <a:p>
            <a:pPr algn="l" marL="0" indent="0" lvl="0">
              <a:lnSpc>
                <a:spcPts val="3779"/>
              </a:lnSpc>
              <a:spcBef>
                <a:spcPct val="0"/>
              </a:spcBef>
            </a:pPr>
            <a:r>
              <a:rPr lang="en-US" b="true" sz="2699" strike="noStrike" u="none">
                <a:solidFill>
                  <a:srgbClr val="FF2768"/>
                </a:solidFill>
                <a:latin typeface="Open Sans Medium"/>
                <a:ea typeface="Open Sans Medium"/>
                <a:cs typeface="Open Sans Medium"/>
                <a:sym typeface="Open Sans Medium"/>
              </a:rPr>
              <a:t>Comment Your Code</a:t>
            </a:r>
          </a:p>
        </p:txBody>
      </p:sp>
      <p:grpSp>
        <p:nvGrpSpPr>
          <p:cNvPr name="Group 27" id="27"/>
          <p:cNvGrpSpPr/>
          <p:nvPr/>
        </p:nvGrpSpPr>
        <p:grpSpPr>
          <a:xfrm rot="0">
            <a:off x="9580333" y="4356884"/>
            <a:ext cx="1228279" cy="1228279"/>
            <a:chOff x="0" y="0"/>
            <a:chExt cx="323497" cy="323497"/>
          </a:xfrm>
        </p:grpSpPr>
        <p:sp>
          <p:nvSpPr>
            <p:cNvPr name="Freeform 28" id="28"/>
            <p:cNvSpPr/>
            <p:nvPr/>
          </p:nvSpPr>
          <p:spPr>
            <a:xfrm flipH="false" flipV="false" rot="0">
              <a:off x="0" y="0"/>
              <a:ext cx="323497" cy="323497"/>
            </a:xfrm>
            <a:custGeom>
              <a:avLst/>
              <a:gdLst/>
              <a:ahLst/>
              <a:cxnLst/>
              <a:rect r="r" b="b" t="t" l="l"/>
              <a:pathLst>
                <a:path h="323497" w="323497">
                  <a:moveTo>
                    <a:pt x="161749" y="0"/>
                  </a:moveTo>
                  <a:lnTo>
                    <a:pt x="161749" y="0"/>
                  </a:lnTo>
                  <a:cubicBezTo>
                    <a:pt x="251080" y="0"/>
                    <a:pt x="323497" y="72417"/>
                    <a:pt x="323497" y="161749"/>
                  </a:cubicBezTo>
                  <a:lnTo>
                    <a:pt x="323497" y="161749"/>
                  </a:lnTo>
                  <a:cubicBezTo>
                    <a:pt x="323497" y="251080"/>
                    <a:pt x="251080" y="323497"/>
                    <a:pt x="161749" y="323497"/>
                  </a:cubicBezTo>
                  <a:lnTo>
                    <a:pt x="161749" y="323497"/>
                  </a:lnTo>
                  <a:cubicBezTo>
                    <a:pt x="72417" y="323497"/>
                    <a:pt x="0" y="251080"/>
                    <a:pt x="0" y="161749"/>
                  </a:cubicBezTo>
                  <a:lnTo>
                    <a:pt x="0" y="161749"/>
                  </a:lnTo>
                  <a:cubicBezTo>
                    <a:pt x="0" y="72417"/>
                    <a:pt x="72417" y="0"/>
                    <a:pt x="161749" y="0"/>
                  </a:cubicBezTo>
                  <a:close/>
                </a:path>
              </a:pathLst>
            </a:custGeom>
            <a:solidFill>
              <a:srgbClr val="FF2768"/>
            </a:solidFill>
          </p:spPr>
        </p:sp>
        <p:sp>
          <p:nvSpPr>
            <p:cNvPr name="TextBox 29" id="29"/>
            <p:cNvSpPr txBox="true"/>
            <p:nvPr/>
          </p:nvSpPr>
          <p:spPr>
            <a:xfrm>
              <a:off x="0" y="-57150"/>
              <a:ext cx="323497" cy="380647"/>
            </a:xfrm>
            <a:prstGeom prst="rect">
              <a:avLst/>
            </a:prstGeom>
          </p:spPr>
          <p:txBody>
            <a:bodyPr anchor="ctr" rtlCol="false" tIns="50800" lIns="50800" bIns="50800" rIns="50800"/>
            <a:lstStyle/>
            <a:p>
              <a:pPr algn="ctr" marL="0" indent="0" lvl="0">
                <a:lnSpc>
                  <a:spcPts val="3501"/>
                </a:lnSpc>
              </a:pPr>
            </a:p>
          </p:txBody>
        </p:sp>
      </p:grpSp>
      <p:grpSp>
        <p:nvGrpSpPr>
          <p:cNvPr name="Group 30" id="30"/>
          <p:cNvGrpSpPr/>
          <p:nvPr/>
        </p:nvGrpSpPr>
        <p:grpSpPr>
          <a:xfrm rot="0">
            <a:off x="9580333" y="6193452"/>
            <a:ext cx="1228279" cy="1228279"/>
            <a:chOff x="0" y="0"/>
            <a:chExt cx="323497" cy="323497"/>
          </a:xfrm>
        </p:grpSpPr>
        <p:sp>
          <p:nvSpPr>
            <p:cNvPr name="Freeform 31" id="31"/>
            <p:cNvSpPr/>
            <p:nvPr/>
          </p:nvSpPr>
          <p:spPr>
            <a:xfrm flipH="false" flipV="false" rot="0">
              <a:off x="0" y="0"/>
              <a:ext cx="323497" cy="323497"/>
            </a:xfrm>
            <a:custGeom>
              <a:avLst/>
              <a:gdLst/>
              <a:ahLst/>
              <a:cxnLst/>
              <a:rect r="r" b="b" t="t" l="l"/>
              <a:pathLst>
                <a:path h="323497" w="323497">
                  <a:moveTo>
                    <a:pt x="161749" y="0"/>
                  </a:moveTo>
                  <a:lnTo>
                    <a:pt x="161749" y="0"/>
                  </a:lnTo>
                  <a:cubicBezTo>
                    <a:pt x="251080" y="0"/>
                    <a:pt x="323497" y="72417"/>
                    <a:pt x="323497" y="161749"/>
                  </a:cubicBezTo>
                  <a:lnTo>
                    <a:pt x="323497" y="161749"/>
                  </a:lnTo>
                  <a:cubicBezTo>
                    <a:pt x="323497" y="251080"/>
                    <a:pt x="251080" y="323497"/>
                    <a:pt x="161749" y="323497"/>
                  </a:cubicBezTo>
                  <a:lnTo>
                    <a:pt x="161749" y="323497"/>
                  </a:lnTo>
                  <a:cubicBezTo>
                    <a:pt x="72417" y="323497"/>
                    <a:pt x="0" y="251080"/>
                    <a:pt x="0" y="161749"/>
                  </a:cubicBezTo>
                  <a:lnTo>
                    <a:pt x="0" y="161749"/>
                  </a:lnTo>
                  <a:cubicBezTo>
                    <a:pt x="0" y="72417"/>
                    <a:pt x="72417" y="0"/>
                    <a:pt x="161749" y="0"/>
                  </a:cubicBezTo>
                  <a:close/>
                </a:path>
              </a:pathLst>
            </a:custGeom>
            <a:solidFill>
              <a:srgbClr val="FF2768"/>
            </a:solidFill>
          </p:spPr>
        </p:sp>
        <p:sp>
          <p:nvSpPr>
            <p:cNvPr name="TextBox 32" id="32"/>
            <p:cNvSpPr txBox="true"/>
            <p:nvPr/>
          </p:nvSpPr>
          <p:spPr>
            <a:xfrm>
              <a:off x="0" y="-57150"/>
              <a:ext cx="323497" cy="380647"/>
            </a:xfrm>
            <a:prstGeom prst="rect">
              <a:avLst/>
            </a:prstGeom>
          </p:spPr>
          <p:txBody>
            <a:bodyPr anchor="ctr" rtlCol="false" tIns="50800" lIns="50800" bIns="50800" rIns="50800"/>
            <a:lstStyle/>
            <a:p>
              <a:pPr algn="ctr" marL="0" indent="0" lvl="0">
                <a:lnSpc>
                  <a:spcPts val="3501"/>
                </a:lnSpc>
              </a:pPr>
            </a:p>
          </p:txBody>
        </p:sp>
      </p:grpSp>
      <p:grpSp>
        <p:nvGrpSpPr>
          <p:cNvPr name="Group 33" id="33"/>
          <p:cNvGrpSpPr/>
          <p:nvPr/>
        </p:nvGrpSpPr>
        <p:grpSpPr>
          <a:xfrm rot="0">
            <a:off x="9580333" y="8030021"/>
            <a:ext cx="1228279" cy="1228279"/>
            <a:chOff x="0" y="0"/>
            <a:chExt cx="323497" cy="323497"/>
          </a:xfrm>
        </p:grpSpPr>
        <p:sp>
          <p:nvSpPr>
            <p:cNvPr name="Freeform 34" id="34"/>
            <p:cNvSpPr/>
            <p:nvPr/>
          </p:nvSpPr>
          <p:spPr>
            <a:xfrm flipH="false" flipV="false" rot="0">
              <a:off x="0" y="0"/>
              <a:ext cx="323497" cy="323497"/>
            </a:xfrm>
            <a:custGeom>
              <a:avLst/>
              <a:gdLst/>
              <a:ahLst/>
              <a:cxnLst/>
              <a:rect r="r" b="b" t="t" l="l"/>
              <a:pathLst>
                <a:path h="323497" w="323497">
                  <a:moveTo>
                    <a:pt x="161749" y="0"/>
                  </a:moveTo>
                  <a:lnTo>
                    <a:pt x="161749" y="0"/>
                  </a:lnTo>
                  <a:cubicBezTo>
                    <a:pt x="251080" y="0"/>
                    <a:pt x="323497" y="72417"/>
                    <a:pt x="323497" y="161749"/>
                  </a:cubicBezTo>
                  <a:lnTo>
                    <a:pt x="323497" y="161749"/>
                  </a:lnTo>
                  <a:cubicBezTo>
                    <a:pt x="323497" y="251080"/>
                    <a:pt x="251080" y="323497"/>
                    <a:pt x="161749" y="323497"/>
                  </a:cubicBezTo>
                  <a:lnTo>
                    <a:pt x="161749" y="323497"/>
                  </a:lnTo>
                  <a:cubicBezTo>
                    <a:pt x="72417" y="323497"/>
                    <a:pt x="0" y="251080"/>
                    <a:pt x="0" y="161749"/>
                  </a:cubicBezTo>
                  <a:lnTo>
                    <a:pt x="0" y="161749"/>
                  </a:lnTo>
                  <a:cubicBezTo>
                    <a:pt x="0" y="72417"/>
                    <a:pt x="72417" y="0"/>
                    <a:pt x="161749" y="0"/>
                  </a:cubicBezTo>
                  <a:close/>
                </a:path>
              </a:pathLst>
            </a:custGeom>
            <a:solidFill>
              <a:srgbClr val="FF2768"/>
            </a:solidFill>
          </p:spPr>
        </p:sp>
        <p:sp>
          <p:nvSpPr>
            <p:cNvPr name="TextBox 35" id="35"/>
            <p:cNvSpPr txBox="true"/>
            <p:nvPr/>
          </p:nvSpPr>
          <p:spPr>
            <a:xfrm>
              <a:off x="0" y="-57150"/>
              <a:ext cx="323497" cy="380647"/>
            </a:xfrm>
            <a:prstGeom prst="rect">
              <a:avLst/>
            </a:prstGeom>
          </p:spPr>
          <p:txBody>
            <a:bodyPr anchor="ctr" rtlCol="false" tIns="50800" lIns="50800" bIns="50800" rIns="50800"/>
            <a:lstStyle/>
            <a:p>
              <a:pPr algn="ctr" marL="0" indent="0" lvl="0">
                <a:lnSpc>
                  <a:spcPts val="3501"/>
                </a:lnSpc>
              </a:pPr>
            </a:p>
          </p:txBody>
        </p:sp>
      </p:grpSp>
      <p:sp>
        <p:nvSpPr>
          <p:cNvPr name="TextBox 36" id="36"/>
          <p:cNvSpPr txBox="true"/>
          <p:nvPr/>
        </p:nvSpPr>
        <p:spPr>
          <a:xfrm rot="0">
            <a:off x="9788231" y="2899522"/>
            <a:ext cx="812484" cy="422286"/>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01</a:t>
            </a:r>
          </a:p>
        </p:txBody>
      </p:sp>
      <p:sp>
        <p:nvSpPr>
          <p:cNvPr name="TextBox 37" id="37"/>
          <p:cNvSpPr txBox="true"/>
          <p:nvPr/>
        </p:nvSpPr>
        <p:spPr>
          <a:xfrm rot="0">
            <a:off x="9788231" y="4736090"/>
            <a:ext cx="812484" cy="422286"/>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02</a:t>
            </a:r>
          </a:p>
        </p:txBody>
      </p:sp>
      <p:sp>
        <p:nvSpPr>
          <p:cNvPr name="TextBox 38" id="38"/>
          <p:cNvSpPr txBox="true"/>
          <p:nvPr/>
        </p:nvSpPr>
        <p:spPr>
          <a:xfrm rot="0">
            <a:off x="9788231" y="6572659"/>
            <a:ext cx="812484" cy="422286"/>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03</a:t>
            </a:r>
          </a:p>
        </p:txBody>
      </p:sp>
      <p:sp>
        <p:nvSpPr>
          <p:cNvPr name="TextBox 39" id="39"/>
          <p:cNvSpPr txBox="true"/>
          <p:nvPr/>
        </p:nvSpPr>
        <p:spPr>
          <a:xfrm rot="0">
            <a:off x="9788231" y="8409228"/>
            <a:ext cx="812484" cy="422286"/>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04</a:t>
            </a:r>
          </a:p>
        </p:txBody>
      </p:sp>
      <p:sp>
        <p:nvSpPr>
          <p:cNvPr name="Freeform 40" id="40"/>
          <p:cNvSpPr/>
          <p:nvPr/>
        </p:nvSpPr>
        <p:spPr>
          <a:xfrm flipH="false" flipV="false" rot="0">
            <a:off x="7760343" y="2276662"/>
            <a:ext cx="471358" cy="487306"/>
          </a:xfrm>
          <a:custGeom>
            <a:avLst/>
            <a:gdLst/>
            <a:ahLst/>
            <a:cxnLst/>
            <a:rect r="r" b="b" t="t" l="l"/>
            <a:pathLst>
              <a:path h="487306" w="471358">
                <a:moveTo>
                  <a:pt x="0" y="0"/>
                </a:moveTo>
                <a:lnTo>
                  <a:pt x="471358" y="0"/>
                </a:lnTo>
                <a:lnTo>
                  <a:pt x="471358" y="487306"/>
                </a:lnTo>
                <a:lnTo>
                  <a:pt x="0" y="4873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561086" y="-4036332"/>
            <a:ext cx="7394274" cy="7394274"/>
          </a:xfrm>
          <a:custGeom>
            <a:avLst/>
            <a:gdLst/>
            <a:ahLst/>
            <a:cxnLst/>
            <a:rect r="r" b="b" t="t" l="l"/>
            <a:pathLst>
              <a:path h="7394274" w="7394274">
                <a:moveTo>
                  <a:pt x="0" y="0"/>
                </a:moveTo>
                <a:lnTo>
                  <a:pt x="7394274" y="0"/>
                </a:lnTo>
                <a:lnTo>
                  <a:pt x="7394274" y="7394274"/>
                </a:lnTo>
                <a:lnTo>
                  <a:pt x="0" y="7394274"/>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10800000">
            <a:off x="-4156279" y="7523558"/>
            <a:ext cx="7394274" cy="7394274"/>
          </a:xfrm>
          <a:custGeom>
            <a:avLst/>
            <a:gdLst/>
            <a:ahLst/>
            <a:cxnLst/>
            <a:rect r="r" b="b" t="t" l="l"/>
            <a:pathLst>
              <a:path h="7394274" w="7394274">
                <a:moveTo>
                  <a:pt x="7394274" y="7394274"/>
                </a:moveTo>
                <a:lnTo>
                  <a:pt x="0" y="7394274"/>
                </a:lnTo>
                <a:lnTo>
                  <a:pt x="0" y="0"/>
                </a:lnTo>
                <a:lnTo>
                  <a:pt x="7394274" y="0"/>
                </a:lnTo>
                <a:lnTo>
                  <a:pt x="7394274" y="7394274"/>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6901637" y="1028700"/>
            <a:ext cx="357663" cy="271117"/>
            <a:chOff x="0" y="0"/>
            <a:chExt cx="476884" cy="361489"/>
          </a:xfrm>
        </p:grpSpPr>
        <p:sp>
          <p:nvSpPr>
            <p:cNvPr name="AutoShape 5" id="5"/>
            <p:cNvSpPr/>
            <p:nvPr/>
          </p:nvSpPr>
          <p:spPr>
            <a:xfrm>
              <a:off x="0" y="19050"/>
              <a:ext cx="476884" cy="0"/>
            </a:xfrm>
            <a:prstGeom prst="line">
              <a:avLst/>
            </a:prstGeom>
            <a:ln cap="flat" w="38100">
              <a:solidFill>
                <a:srgbClr val="FFFFFF"/>
              </a:solidFill>
              <a:prstDash val="solid"/>
              <a:headEnd type="none" len="sm" w="sm"/>
              <a:tailEnd type="none" len="sm" w="sm"/>
            </a:ln>
          </p:spPr>
        </p:sp>
        <p:sp>
          <p:nvSpPr>
            <p:cNvPr name="AutoShape 6" id="6"/>
            <p:cNvSpPr/>
            <p:nvPr/>
          </p:nvSpPr>
          <p:spPr>
            <a:xfrm>
              <a:off x="0" y="180744"/>
              <a:ext cx="476884" cy="0"/>
            </a:xfrm>
            <a:prstGeom prst="line">
              <a:avLst/>
            </a:prstGeom>
            <a:ln cap="flat" w="38100">
              <a:solidFill>
                <a:srgbClr val="FFFFFF"/>
              </a:solidFill>
              <a:prstDash val="solid"/>
              <a:headEnd type="none" len="sm" w="sm"/>
              <a:tailEnd type="none" len="sm" w="sm"/>
            </a:ln>
          </p:spPr>
        </p:sp>
        <p:sp>
          <p:nvSpPr>
            <p:cNvPr name="AutoShape 7" id="7"/>
            <p:cNvSpPr/>
            <p:nvPr/>
          </p:nvSpPr>
          <p:spPr>
            <a:xfrm>
              <a:off x="0" y="342439"/>
              <a:ext cx="476884" cy="0"/>
            </a:xfrm>
            <a:prstGeom prst="line">
              <a:avLst/>
            </a:prstGeom>
            <a:ln cap="flat" w="38100">
              <a:solidFill>
                <a:srgbClr val="FFFFFF"/>
              </a:solidFill>
              <a:prstDash val="solid"/>
              <a:headEnd type="none" len="sm" w="sm"/>
              <a:tailEnd type="none" len="sm" w="sm"/>
            </a:ln>
          </p:spPr>
        </p:sp>
      </p:grpSp>
      <p:sp>
        <p:nvSpPr>
          <p:cNvPr name="TextBox 8" id="8"/>
          <p:cNvSpPr txBox="true"/>
          <p:nvPr/>
        </p:nvSpPr>
        <p:spPr>
          <a:xfrm rot="0">
            <a:off x="1028700" y="990600"/>
            <a:ext cx="2692596" cy="727748"/>
          </a:xfrm>
          <a:prstGeom prst="rect">
            <a:avLst/>
          </a:prstGeom>
        </p:spPr>
        <p:txBody>
          <a:bodyPr anchor="t" rtlCol="false" tIns="0" lIns="0" bIns="0" rIns="0">
            <a:spAutoFit/>
          </a:bodyPr>
          <a:lstStyle/>
          <a:p>
            <a:pPr algn="l" marL="0" indent="0" lvl="0">
              <a:lnSpc>
                <a:spcPts val="2937"/>
              </a:lnSpc>
              <a:spcBef>
                <a:spcPct val="0"/>
              </a:spcBef>
            </a:pPr>
            <a:r>
              <a:rPr lang="en-US" b="true" sz="2098">
                <a:solidFill>
                  <a:srgbClr val="FFFFFF"/>
                </a:solidFill>
                <a:latin typeface="Open Sans Medium"/>
                <a:ea typeface="Open Sans Medium"/>
                <a:cs typeface="Open Sans Medium"/>
                <a:sym typeface="Open Sans Medium"/>
              </a:rPr>
              <a:t>Getting Started with Java</a:t>
            </a:r>
          </a:p>
        </p:txBody>
      </p:sp>
      <p:sp>
        <p:nvSpPr>
          <p:cNvPr name="TextBox 9" id="9"/>
          <p:cNvSpPr txBox="true"/>
          <p:nvPr/>
        </p:nvSpPr>
        <p:spPr>
          <a:xfrm rot="0">
            <a:off x="3042243" y="2406015"/>
            <a:ext cx="12203513" cy="945944"/>
          </a:xfrm>
          <a:prstGeom prst="rect">
            <a:avLst/>
          </a:prstGeom>
        </p:spPr>
        <p:txBody>
          <a:bodyPr anchor="t" rtlCol="false" tIns="0" lIns="0" bIns="0" rIns="0">
            <a:spAutoFit/>
          </a:bodyPr>
          <a:lstStyle/>
          <a:p>
            <a:pPr algn="ctr" marL="0" indent="0" lvl="0">
              <a:lnSpc>
                <a:spcPts val="7711"/>
              </a:lnSpc>
              <a:spcBef>
                <a:spcPct val="0"/>
              </a:spcBef>
            </a:pPr>
            <a:r>
              <a:rPr lang="en-US" b="true" sz="5508">
                <a:solidFill>
                  <a:srgbClr val="FFFFFF"/>
                </a:solidFill>
                <a:latin typeface="Pattanakarn Bold"/>
                <a:ea typeface="Pattanakarn Bold"/>
                <a:cs typeface="Pattanakarn Bold"/>
                <a:sym typeface="Pattanakarn Bold"/>
              </a:rPr>
              <a:t>RESOURCES AND NEXT STEPS</a:t>
            </a:r>
          </a:p>
        </p:txBody>
      </p:sp>
      <p:sp>
        <p:nvSpPr>
          <p:cNvPr name="TextBox 10" id="10"/>
          <p:cNvSpPr txBox="true"/>
          <p:nvPr/>
        </p:nvSpPr>
        <p:spPr>
          <a:xfrm rot="0">
            <a:off x="6685946" y="6752534"/>
            <a:ext cx="4916108" cy="925862"/>
          </a:xfrm>
          <a:prstGeom prst="rect">
            <a:avLst/>
          </a:prstGeom>
        </p:spPr>
        <p:txBody>
          <a:bodyPr anchor="t" rtlCol="false" tIns="0" lIns="0" bIns="0" rIns="0">
            <a:spAutoFit/>
          </a:bodyPr>
          <a:lstStyle/>
          <a:p>
            <a:pPr algn="just" marL="0" indent="0" lvl="0">
              <a:lnSpc>
                <a:spcPts val="2518"/>
              </a:lnSpc>
              <a:spcBef>
                <a:spcPct val="0"/>
              </a:spcBef>
            </a:pPr>
            <a:r>
              <a:rPr lang="en-US" sz="1798">
                <a:solidFill>
                  <a:srgbClr val="FFFFFF"/>
                </a:solidFill>
                <a:latin typeface="Open Sans"/>
                <a:ea typeface="Open Sans"/>
                <a:cs typeface="Open Sans"/>
                <a:sym typeface="Open Sans"/>
              </a:rPr>
              <a:t>Experiment with writing your own Java classes and methods. Hands-on practice builds confidence and reinforces learning.</a:t>
            </a:r>
          </a:p>
        </p:txBody>
      </p:sp>
      <p:grpSp>
        <p:nvGrpSpPr>
          <p:cNvPr name="Group 11" id="11"/>
          <p:cNvGrpSpPr/>
          <p:nvPr/>
        </p:nvGrpSpPr>
        <p:grpSpPr>
          <a:xfrm rot="0">
            <a:off x="6685946" y="4051356"/>
            <a:ext cx="4916108" cy="2458099"/>
            <a:chOff x="0" y="0"/>
            <a:chExt cx="6554811" cy="3277465"/>
          </a:xfrm>
        </p:grpSpPr>
        <p:grpSp>
          <p:nvGrpSpPr>
            <p:cNvPr name="Group 12" id="12"/>
            <p:cNvGrpSpPr/>
            <p:nvPr/>
          </p:nvGrpSpPr>
          <p:grpSpPr>
            <a:xfrm rot="0">
              <a:off x="0" y="0"/>
              <a:ext cx="6554811" cy="3277465"/>
              <a:chOff x="0" y="0"/>
              <a:chExt cx="646995" cy="323503"/>
            </a:xfrm>
          </p:grpSpPr>
          <p:sp>
            <p:nvSpPr>
              <p:cNvPr name="Freeform 13" id="13"/>
              <p:cNvSpPr/>
              <p:nvPr/>
            </p:nvSpPr>
            <p:spPr>
              <a:xfrm flipH="false" flipV="false" rot="0">
                <a:off x="0" y="0"/>
                <a:ext cx="646995" cy="323503"/>
              </a:xfrm>
              <a:custGeom>
                <a:avLst/>
                <a:gdLst/>
                <a:ahLst/>
                <a:cxnLst/>
                <a:rect r="r" b="b" t="t" l="l"/>
                <a:pathLst>
                  <a:path h="323503" w="646995">
                    <a:moveTo>
                      <a:pt x="47244" y="0"/>
                    </a:moveTo>
                    <a:lnTo>
                      <a:pt x="599750" y="0"/>
                    </a:lnTo>
                    <a:cubicBezTo>
                      <a:pt x="625843" y="0"/>
                      <a:pt x="646995" y="21152"/>
                      <a:pt x="646995" y="47244"/>
                    </a:cubicBezTo>
                    <a:lnTo>
                      <a:pt x="646995" y="276259"/>
                    </a:lnTo>
                    <a:cubicBezTo>
                      <a:pt x="646995" y="302351"/>
                      <a:pt x="625843" y="323503"/>
                      <a:pt x="599750" y="323503"/>
                    </a:cubicBezTo>
                    <a:lnTo>
                      <a:pt x="47244" y="323503"/>
                    </a:lnTo>
                    <a:cubicBezTo>
                      <a:pt x="21152" y="323503"/>
                      <a:pt x="0" y="302351"/>
                      <a:pt x="0" y="276259"/>
                    </a:cubicBezTo>
                    <a:lnTo>
                      <a:pt x="0" y="47244"/>
                    </a:lnTo>
                    <a:cubicBezTo>
                      <a:pt x="0" y="21152"/>
                      <a:pt x="21152" y="0"/>
                      <a:pt x="47244" y="0"/>
                    </a:cubicBezTo>
                    <a:close/>
                  </a:path>
                </a:pathLst>
              </a:custGeom>
              <a:solidFill>
                <a:srgbClr val="FF2768"/>
              </a:solidFill>
            </p:spPr>
          </p:sp>
          <p:sp>
            <p:nvSpPr>
              <p:cNvPr name="TextBox 14" id="14"/>
              <p:cNvSpPr txBox="true"/>
              <p:nvPr/>
            </p:nvSpPr>
            <p:spPr>
              <a:xfrm>
                <a:off x="0" y="-57150"/>
                <a:ext cx="646995" cy="380653"/>
              </a:xfrm>
              <a:prstGeom prst="rect">
                <a:avLst/>
              </a:prstGeom>
            </p:spPr>
            <p:txBody>
              <a:bodyPr anchor="ctr" rtlCol="false" tIns="101662" lIns="101662" bIns="101662" rIns="101662"/>
              <a:lstStyle/>
              <a:p>
                <a:pPr algn="ctr" marL="0" indent="0" lvl="0">
                  <a:lnSpc>
                    <a:spcPts val="3501"/>
                  </a:lnSpc>
                </a:pPr>
              </a:p>
            </p:txBody>
          </p:sp>
        </p:grpSp>
        <p:sp>
          <p:nvSpPr>
            <p:cNvPr name="TextBox 15" id="15"/>
            <p:cNvSpPr txBox="true"/>
            <p:nvPr/>
          </p:nvSpPr>
          <p:spPr>
            <a:xfrm rot="0">
              <a:off x="0" y="1341334"/>
              <a:ext cx="6554811" cy="547172"/>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Practice Coding</a:t>
              </a:r>
            </a:p>
          </p:txBody>
        </p:sp>
      </p:grpSp>
      <p:sp>
        <p:nvSpPr>
          <p:cNvPr name="TextBox 16" id="16"/>
          <p:cNvSpPr txBox="true"/>
          <p:nvPr/>
        </p:nvSpPr>
        <p:spPr>
          <a:xfrm rot="0">
            <a:off x="12343192" y="6752534"/>
            <a:ext cx="4916108" cy="925862"/>
          </a:xfrm>
          <a:prstGeom prst="rect">
            <a:avLst/>
          </a:prstGeom>
        </p:spPr>
        <p:txBody>
          <a:bodyPr anchor="t" rtlCol="false" tIns="0" lIns="0" bIns="0" rIns="0">
            <a:spAutoFit/>
          </a:bodyPr>
          <a:lstStyle/>
          <a:p>
            <a:pPr algn="just" marL="0" indent="0" lvl="0">
              <a:lnSpc>
                <a:spcPts val="2518"/>
              </a:lnSpc>
              <a:spcBef>
                <a:spcPct val="0"/>
              </a:spcBef>
            </a:pPr>
            <a:r>
              <a:rPr lang="en-US" sz="1798">
                <a:solidFill>
                  <a:srgbClr val="FFFFFF"/>
                </a:solidFill>
                <a:latin typeface="Open Sans"/>
                <a:ea typeface="Open Sans"/>
                <a:cs typeface="Open Sans"/>
                <a:sym typeface="Open Sans"/>
              </a:rPr>
              <a:t>Join coding communities or study groups for support. Collaboration accelerates learning and provides valuable feedback.</a:t>
            </a:r>
          </a:p>
        </p:txBody>
      </p:sp>
      <p:grpSp>
        <p:nvGrpSpPr>
          <p:cNvPr name="Group 17" id="17"/>
          <p:cNvGrpSpPr/>
          <p:nvPr/>
        </p:nvGrpSpPr>
        <p:grpSpPr>
          <a:xfrm rot="0">
            <a:off x="12343192" y="4051356"/>
            <a:ext cx="4916108" cy="2458099"/>
            <a:chOff x="0" y="0"/>
            <a:chExt cx="6554811" cy="3277465"/>
          </a:xfrm>
        </p:grpSpPr>
        <p:grpSp>
          <p:nvGrpSpPr>
            <p:cNvPr name="Group 18" id="18"/>
            <p:cNvGrpSpPr/>
            <p:nvPr/>
          </p:nvGrpSpPr>
          <p:grpSpPr>
            <a:xfrm rot="0">
              <a:off x="0" y="0"/>
              <a:ext cx="6554811" cy="3277465"/>
              <a:chOff x="0" y="0"/>
              <a:chExt cx="646995" cy="323503"/>
            </a:xfrm>
          </p:grpSpPr>
          <p:sp>
            <p:nvSpPr>
              <p:cNvPr name="Freeform 19" id="19"/>
              <p:cNvSpPr/>
              <p:nvPr/>
            </p:nvSpPr>
            <p:spPr>
              <a:xfrm flipH="false" flipV="false" rot="0">
                <a:off x="0" y="0"/>
                <a:ext cx="646995" cy="323503"/>
              </a:xfrm>
              <a:custGeom>
                <a:avLst/>
                <a:gdLst/>
                <a:ahLst/>
                <a:cxnLst/>
                <a:rect r="r" b="b" t="t" l="l"/>
                <a:pathLst>
                  <a:path h="323503" w="646995">
                    <a:moveTo>
                      <a:pt x="47244" y="0"/>
                    </a:moveTo>
                    <a:lnTo>
                      <a:pt x="599750" y="0"/>
                    </a:lnTo>
                    <a:cubicBezTo>
                      <a:pt x="625843" y="0"/>
                      <a:pt x="646995" y="21152"/>
                      <a:pt x="646995" y="47244"/>
                    </a:cubicBezTo>
                    <a:lnTo>
                      <a:pt x="646995" y="276259"/>
                    </a:lnTo>
                    <a:cubicBezTo>
                      <a:pt x="646995" y="302351"/>
                      <a:pt x="625843" y="323503"/>
                      <a:pt x="599750" y="323503"/>
                    </a:cubicBezTo>
                    <a:lnTo>
                      <a:pt x="47244" y="323503"/>
                    </a:lnTo>
                    <a:cubicBezTo>
                      <a:pt x="21152" y="323503"/>
                      <a:pt x="0" y="302351"/>
                      <a:pt x="0" y="276259"/>
                    </a:cubicBezTo>
                    <a:lnTo>
                      <a:pt x="0" y="47244"/>
                    </a:lnTo>
                    <a:cubicBezTo>
                      <a:pt x="0" y="21152"/>
                      <a:pt x="21152" y="0"/>
                      <a:pt x="47244" y="0"/>
                    </a:cubicBezTo>
                    <a:close/>
                  </a:path>
                </a:pathLst>
              </a:custGeom>
              <a:solidFill>
                <a:srgbClr val="FF2768"/>
              </a:solidFill>
            </p:spPr>
          </p:sp>
          <p:sp>
            <p:nvSpPr>
              <p:cNvPr name="TextBox 20" id="20"/>
              <p:cNvSpPr txBox="true"/>
              <p:nvPr/>
            </p:nvSpPr>
            <p:spPr>
              <a:xfrm>
                <a:off x="0" y="-57150"/>
                <a:ext cx="646995" cy="380653"/>
              </a:xfrm>
              <a:prstGeom prst="rect">
                <a:avLst/>
              </a:prstGeom>
            </p:spPr>
            <p:txBody>
              <a:bodyPr anchor="ctr" rtlCol="false" tIns="101662" lIns="101662" bIns="101662" rIns="101662"/>
              <a:lstStyle/>
              <a:p>
                <a:pPr algn="ctr" marL="0" indent="0" lvl="0">
                  <a:lnSpc>
                    <a:spcPts val="3501"/>
                  </a:lnSpc>
                </a:pPr>
              </a:p>
            </p:txBody>
          </p:sp>
        </p:grpSp>
        <p:sp>
          <p:nvSpPr>
            <p:cNvPr name="TextBox 21" id="21"/>
            <p:cNvSpPr txBox="true"/>
            <p:nvPr/>
          </p:nvSpPr>
          <p:spPr>
            <a:xfrm rot="0">
              <a:off x="0" y="1341334"/>
              <a:ext cx="6554811" cy="547172"/>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Join Communities</a:t>
              </a:r>
            </a:p>
          </p:txBody>
        </p:sp>
      </p:grpSp>
      <p:sp>
        <p:nvSpPr>
          <p:cNvPr name="TextBox 22" id="22"/>
          <p:cNvSpPr txBox="true"/>
          <p:nvPr/>
        </p:nvSpPr>
        <p:spPr>
          <a:xfrm rot="0">
            <a:off x="1028700" y="6752534"/>
            <a:ext cx="4916108" cy="1240187"/>
          </a:xfrm>
          <a:prstGeom prst="rect">
            <a:avLst/>
          </a:prstGeom>
        </p:spPr>
        <p:txBody>
          <a:bodyPr anchor="t" rtlCol="false" tIns="0" lIns="0" bIns="0" rIns="0">
            <a:spAutoFit/>
          </a:bodyPr>
          <a:lstStyle/>
          <a:p>
            <a:pPr algn="just" marL="0" indent="0" lvl="0">
              <a:lnSpc>
                <a:spcPts val="2518"/>
              </a:lnSpc>
              <a:spcBef>
                <a:spcPct val="0"/>
              </a:spcBef>
            </a:pPr>
            <a:r>
              <a:rPr lang="en-US" sz="1798">
                <a:solidFill>
                  <a:srgbClr val="FFFFFF"/>
                </a:solidFill>
                <a:latin typeface="Open Sans"/>
                <a:ea typeface="Open Sans"/>
                <a:cs typeface="Open Sans"/>
                <a:sym typeface="Open Sans"/>
              </a:rPr>
              <a:t>Explore Java tutorials and official documentation to deepen your understanding of core concepts and best practices.</a:t>
            </a:r>
          </a:p>
        </p:txBody>
      </p:sp>
      <p:grpSp>
        <p:nvGrpSpPr>
          <p:cNvPr name="Group 23" id="23"/>
          <p:cNvGrpSpPr/>
          <p:nvPr/>
        </p:nvGrpSpPr>
        <p:grpSpPr>
          <a:xfrm rot="0">
            <a:off x="1028700" y="4051356"/>
            <a:ext cx="4916108" cy="2458099"/>
            <a:chOff x="0" y="0"/>
            <a:chExt cx="6554811" cy="3277465"/>
          </a:xfrm>
        </p:grpSpPr>
        <p:grpSp>
          <p:nvGrpSpPr>
            <p:cNvPr name="Group 24" id="24"/>
            <p:cNvGrpSpPr/>
            <p:nvPr/>
          </p:nvGrpSpPr>
          <p:grpSpPr>
            <a:xfrm rot="0">
              <a:off x="0" y="0"/>
              <a:ext cx="6554811" cy="3277465"/>
              <a:chOff x="0" y="0"/>
              <a:chExt cx="646995" cy="323503"/>
            </a:xfrm>
          </p:grpSpPr>
          <p:sp>
            <p:nvSpPr>
              <p:cNvPr name="Freeform 25" id="25"/>
              <p:cNvSpPr/>
              <p:nvPr/>
            </p:nvSpPr>
            <p:spPr>
              <a:xfrm flipH="false" flipV="false" rot="0">
                <a:off x="0" y="0"/>
                <a:ext cx="646995" cy="323503"/>
              </a:xfrm>
              <a:custGeom>
                <a:avLst/>
                <a:gdLst/>
                <a:ahLst/>
                <a:cxnLst/>
                <a:rect r="r" b="b" t="t" l="l"/>
                <a:pathLst>
                  <a:path h="323503" w="646995">
                    <a:moveTo>
                      <a:pt x="47244" y="0"/>
                    </a:moveTo>
                    <a:lnTo>
                      <a:pt x="599750" y="0"/>
                    </a:lnTo>
                    <a:cubicBezTo>
                      <a:pt x="625843" y="0"/>
                      <a:pt x="646995" y="21152"/>
                      <a:pt x="646995" y="47244"/>
                    </a:cubicBezTo>
                    <a:lnTo>
                      <a:pt x="646995" y="276259"/>
                    </a:lnTo>
                    <a:cubicBezTo>
                      <a:pt x="646995" y="302351"/>
                      <a:pt x="625843" y="323503"/>
                      <a:pt x="599750" y="323503"/>
                    </a:cubicBezTo>
                    <a:lnTo>
                      <a:pt x="47244" y="323503"/>
                    </a:lnTo>
                    <a:cubicBezTo>
                      <a:pt x="21152" y="323503"/>
                      <a:pt x="0" y="302351"/>
                      <a:pt x="0" y="276259"/>
                    </a:cubicBezTo>
                    <a:lnTo>
                      <a:pt x="0" y="47244"/>
                    </a:lnTo>
                    <a:cubicBezTo>
                      <a:pt x="0" y="21152"/>
                      <a:pt x="21152" y="0"/>
                      <a:pt x="47244" y="0"/>
                    </a:cubicBezTo>
                    <a:close/>
                  </a:path>
                </a:pathLst>
              </a:custGeom>
              <a:solidFill>
                <a:srgbClr val="FF2768"/>
              </a:solidFill>
            </p:spPr>
          </p:sp>
          <p:sp>
            <p:nvSpPr>
              <p:cNvPr name="TextBox 26" id="26"/>
              <p:cNvSpPr txBox="true"/>
              <p:nvPr/>
            </p:nvSpPr>
            <p:spPr>
              <a:xfrm>
                <a:off x="0" y="-57150"/>
                <a:ext cx="646995" cy="380653"/>
              </a:xfrm>
              <a:prstGeom prst="rect">
                <a:avLst/>
              </a:prstGeom>
            </p:spPr>
            <p:txBody>
              <a:bodyPr anchor="ctr" rtlCol="false" tIns="101662" lIns="101662" bIns="101662" rIns="101662"/>
              <a:lstStyle/>
              <a:p>
                <a:pPr algn="ctr" marL="0" indent="0" lvl="0">
                  <a:lnSpc>
                    <a:spcPts val="3501"/>
                  </a:lnSpc>
                </a:pPr>
              </a:p>
            </p:txBody>
          </p:sp>
        </p:grpSp>
        <p:sp>
          <p:nvSpPr>
            <p:cNvPr name="TextBox 27" id="27"/>
            <p:cNvSpPr txBox="true"/>
            <p:nvPr/>
          </p:nvSpPr>
          <p:spPr>
            <a:xfrm rot="0">
              <a:off x="0" y="1341334"/>
              <a:ext cx="6554811" cy="547172"/>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Explore Tutorials</a:t>
              </a:r>
            </a:p>
          </p:txBody>
        </p:sp>
      </p:grpSp>
      <p:sp>
        <p:nvSpPr>
          <p:cNvPr name="TextBox 28" id="28"/>
          <p:cNvSpPr txBox="true"/>
          <p:nvPr/>
        </p:nvSpPr>
        <p:spPr>
          <a:xfrm rot="0">
            <a:off x="4149895" y="8723369"/>
            <a:ext cx="10651351" cy="789338"/>
          </a:xfrm>
          <a:prstGeom prst="rect">
            <a:avLst/>
          </a:prstGeom>
        </p:spPr>
        <p:txBody>
          <a:bodyPr anchor="t" rtlCol="false" tIns="0" lIns="0" bIns="0" rIns="0">
            <a:spAutoFit/>
          </a:bodyPr>
          <a:lstStyle/>
          <a:p>
            <a:pPr algn="ctr" marL="0" indent="0" lvl="0">
              <a:lnSpc>
                <a:spcPts val="3218"/>
              </a:lnSpc>
              <a:spcBef>
                <a:spcPct val="0"/>
              </a:spcBef>
            </a:pPr>
            <a:r>
              <a:rPr lang="en-US" sz="2298">
                <a:solidFill>
                  <a:srgbClr val="FFFFFF"/>
                </a:solidFill>
                <a:latin typeface="Open Sans"/>
                <a:ea typeface="Open Sans"/>
                <a:cs typeface="Open Sans"/>
                <a:sym typeface="Open Sans"/>
              </a:rPr>
              <a:t>Visit muhammadal-bothom.netlify for more resources, tutorials, and guidance on your Java learning journey.</a:t>
            </a:r>
          </a:p>
        </p:txBody>
      </p:sp>
      <p:sp>
        <p:nvSpPr>
          <p:cNvPr name="Freeform 29" id="29"/>
          <p:cNvSpPr/>
          <p:nvPr/>
        </p:nvSpPr>
        <p:spPr>
          <a:xfrm flipH="false" flipV="false" rot="0">
            <a:off x="1028700" y="8770994"/>
            <a:ext cx="471358" cy="487306"/>
          </a:xfrm>
          <a:custGeom>
            <a:avLst/>
            <a:gdLst/>
            <a:ahLst/>
            <a:cxnLst/>
            <a:rect r="r" b="b" t="t" l="l"/>
            <a:pathLst>
              <a:path h="487306" w="471358">
                <a:moveTo>
                  <a:pt x="0" y="0"/>
                </a:moveTo>
                <a:lnTo>
                  <a:pt x="471358" y="0"/>
                </a:lnTo>
                <a:lnTo>
                  <a:pt x="471358" y="487306"/>
                </a:lnTo>
                <a:lnTo>
                  <a:pt x="0" y="4873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0" id="30"/>
          <p:cNvSpPr/>
          <p:nvPr/>
        </p:nvSpPr>
        <p:spPr>
          <a:xfrm flipH="false" flipV="false" rot="0">
            <a:off x="16787942" y="8770994"/>
            <a:ext cx="471358" cy="487306"/>
          </a:xfrm>
          <a:custGeom>
            <a:avLst/>
            <a:gdLst/>
            <a:ahLst/>
            <a:cxnLst/>
            <a:rect r="r" b="b" t="t" l="l"/>
            <a:pathLst>
              <a:path h="487306" w="471358">
                <a:moveTo>
                  <a:pt x="0" y="0"/>
                </a:moveTo>
                <a:lnTo>
                  <a:pt x="471358" y="0"/>
                </a:lnTo>
                <a:lnTo>
                  <a:pt x="471358" y="487306"/>
                </a:lnTo>
                <a:lnTo>
                  <a:pt x="0" y="4873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561086" y="-4036332"/>
            <a:ext cx="7394274" cy="7394274"/>
          </a:xfrm>
          <a:custGeom>
            <a:avLst/>
            <a:gdLst/>
            <a:ahLst/>
            <a:cxnLst/>
            <a:rect r="r" b="b" t="t" l="l"/>
            <a:pathLst>
              <a:path h="7394274" w="7394274">
                <a:moveTo>
                  <a:pt x="0" y="0"/>
                </a:moveTo>
                <a:lnTo>
                  <a:pt x="7394274" y="0"/>
                </a:lnTo>
                <a:lnTo>
                  <a:pt x="7394274" y="7394274"/>
                </a:lnTo>
                <a:lnTo>
                  <a:pt x="0" y="7394274"/>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10800000">
            <a:off x="-4156279" y="7523558"/>
            <a:ext cx="7394274" cy="7394274"/>
          </a:xfrm>
          <a:custGeom>
            <a:avLst/>
            <a:gdLst/>
            <a:ahLst/>
            <a:cxnLst/>
            <a:rect r="r" b="b" t="t" l="l"/>
            <a:pathLst>
              <a:path h="7394274" w="7394274">
                <a:moveTo>
                  <a:pt x="7394274" y="7394274"/>
                </a:moveTo>
                <a:lnTo>
                  <a:pt x="0" y="7394274"/>
                </a:lnTo>
                <a:lnTo>
                  <a:pt x="0" y="0"/>
                </a:lnTo>
                <a:lnTo>
                  <a:pt x="7394274" y="0"/>
                </a:lnTo>
                <a:lnTo>
                  <a:pt x="7394274" y="7394274"/>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6901637" y="1028700"/>
            <a:ext cx="357663" cy="271117"/>
            <a:chOff x="0" y="0"/>
            <a:chExt cx="476884" cy="361489"/>
          </a:xfrm>
        </p:grpSpPr>
        <p:sp>
          <p:nvSpPr>
            <p:cNvPr name="AutoShape 5" id="5"/>
            <p:cNvSpPr/>
            <p:nvPr/>
          </p:nvSpPr>
          <p:spPr>
            <a:xfrm>
              <a:off x="0" y="19050"/>
              <a:ext cx="476884" cy="0"/>
            </a:xfrm>
            <a:prstGeom prst="line">
              <a:avLst/>
            </a:prstGeom>
            <a:ln cap="flat" w="38100">
              <a:solidFill>
                <a:srgbClr val="FFFFFF"/>
              </a:solidFill>
              <a:prstDash val="solid"/>
              <a:headEnd type="none" len="sm" w="sm"/>
              <a:tailEnd type="none" len="sm" w="sm"/>
            </a:ln>
          </p:spPr>
        </p:sp>
        <p:sp>
          <p:nvSpPr>
            <p:cNvPr name="AutoShape 6" id="6"/>
            <p:cNvSpPr/>
            <p:nvPr/>
          </p:nvSpPr>
          <p:spPr>
            <a:xfrm>
              <a:off x="0" y="180744"/>
              <a:ext cx="476884" cy="0"/>
            </a:xfrm>
            <a:prstGeom prst="line">
              <a:avLst/>
            </a:prstGeom>
            <a:ln cap="flat" w="38100">
              <a:solidFill>
                <a:srgbClr val="FFFFFF"/>
              </a:solidFill>
              <a:prstDash val="solid"/>
              <a:headEnd type="none" len="sm" w="sm"/>
              <a:tailEnd type="none" len="sm" w="sm"/>
            </a:ln>
          </p:spPr>
        </p:sp>
        <p:sp>
          <p:nvSpPr>
            <p:cNvPr name="AutoShape 7" id="7"/>
            <p:cNvSpPr/>
            <p:nvPr/>
          </p:nvSpPr>
          <p:spPr>
            <a:xfrm>
              <a:off x="0" y="342439"/>
              <a:ext cx="476884" cy="0"/>
            </a:xfrm>
            <a:prstGeom prst="line">
              <a:avLst/>
            </a:prstGeom>
            <a:ln cap="flat" w="38100">
              <a:solidFill>
                <a:srgbClr val="FFFFFF"/>
              </a:solidFill>
              <a:prstDash val="solid"/>
              <a:headEnd type="none" len="sm" w="sm"/>
              <a:tailEnd type="none" len="sm" w="sm"/>
            </a:ln>
          </p:spPr>
        </p:sp>
      </p:grpSp>
      <p:sp>
        <p:nvSpPr>
          <p:cNvPr name="TextBox 8" id="8"/>
          <p:cNvSpPr txBox="true"/>
          <p:nvPr/>
        </p:nvSpPr>
        <p:spPr>
          <a:xfrm rot="0">
            <a:off x="1028700" y="872770"/>
            <a:ext cx="2939188" cy="738860"/>
          </a:xfrm>
          <a:prstGeom prst="rect">
            <a:avLst/>
          </a:prstGeom>
        </p:spPr>
        <p:txBody>
          <a:bodyPr anchor="t" rtlCol="false" tIns="0" lIns="0" bIns="0" rIns="0">
            <a:spAutoFit/>
          </a:bodyPr>
          <a:lstStyle/>
          <a:p>
            <a:pPr algn="l" marL="0" indent="0" lvl="0">
              <a:lnSpc>
                <a:spcPts val="3029"/>
              </a:lnSpc>
              <a:spcBef>
                <a:spcPct val="0"/>
              </a:spcBef>
            </a:pPr>
            <a:r>
              <a:rPr lang="en-US" b="true" sz="2163">
                <a:solidFill>
                  <a:srgbClr val="FFFFFF"/>
                </a:solidFill>
                <a:latin typeface="Open Sans Medium"/>
                <a:ea typeface="Open Sans Medium"/>
                <a:cs typeface="Open Sans Medium"/>
                <a:sym typeface="Open Sans Medium"/>
              </a:rPr>
              <a:t>Getting Started with Java</a:t>
            </a:r>
          </a:p>
        </p:txBody>
      </p:sp>
      <p:sp>
        <p:nvSpPr>
          <p:cNvPr name="TextBox 9" id="9"/>
          <p:cNvSpPr txBox="true"/>
          <p:nvPr/>
        </p:nvSpPr>
        <p:spPr>
          <a:xfrm rot="0">
            <a:off x="4753182" y="3271262"/>
            <a:ext cx="8781636" cy="2084706"/>
          </a:xfrm>
          <a:prstGeom prst="rect">
            <a:avLst/>
          </a:prstGeom>
        </p:spPr>
        <p:txBody>
          <a:bodyPr anchor="t" rtlCol="false" tIns="0" lIns="0" bIns="0" rIns="0">
            <a:spAutoFit/>
          </a:bodyPr>
          <a:lstStyle/>
          <a:p>
            <a:pPr algn="ctr" marL="0" indent="0" lvl="0">
              <a:lnSpc>
                <a:spcPts val="8469"/>
              </a:lnSpc>
              <a:spcBef>
                <a:spcPct val="0"/>
              </a:spcBef>
            </a:pPr>
            <a:r>
              <a:rPr lang="en-US" b="true" sz="6049">
                <a:solidFill>
                  <a:srgbClr val="FFFFFF"/>
                </a:solidFill>
                <a:latin typeface="Pattanakarn Bold"/>
                <a:ea typeface="Pattanakarn Bold"/>
                <a:cs typeface="Pattanakarn Bold"/>
                <a:sym typeface="Pattanakarn Bold"/>
              </a:rPr>
              <a:t>THANK YOU FOR YOUR ATTENTION!</a:t>
            </a:r>
          </a:p>
        </p:txBody>
      </p:sp>
      <p:sp>
        <p:nvSpPr>
          <p:cNvPr name="TextBox 10" id="10"/>
          <p:cNvSpPr txBox="true"/>
          <p:nvPr/>
        </p:nvSpPr>
        <p:spPr>
          <a:xfrm rot="0">
            <a:off x="4514564" y="6051370"/>
            <a:ext cx="9258872" cy="1307727"/>
          </a:xfrm>
          <a:prstGeom prst="rect">
            <a:avLst/>
          </a:prstGeom>
        </p:spPr>
        <p:txBody>
          <a:bodyPr anchor="t" rtlCol="false" tIns="0" lIns="0" bIns="0" rIns="0">
            <a:spAutoFit/>
          </a:bodyPr>
          <a:lstStyle/>
          <a:p>
            <a:pPr algn="ctr" marL="0" indent="0" lvl="0">
              <a:lnSpc>
                <a:spcPts val="3520"/>
              </a:lnSpc>
              <a:spcBef>
                <a:spcPct val="0"/>
              </a:spcBef>
            </a:pPr>
            <a:r>
              <a:rPr lang="en-US" sz="2514">
                <a:solidFill>
                  <a:srgbClr val="FFFFFF"/>
                </a:solidFill>
                <a:latin typeface="Open Sans"/>
                <a:ea typeface="Open Sans"/>
                <a:cs typeface="Open Sans"/>
                <a:sym typeface="Open Sans"/>
              </a:rPr>
              <a:t>We hope this presentation has helped you take your first steps into the world of Java programming. Keep practicing and exploring!</a:t>
            </a:r>
          </a:p>
        </p:txBody>
      </p:sp>
      <p:grpSp>
        <p:nvGrpSpPr>
          <p:cNvPr name="Group 11" id="11"/>
          <p:cNvGrpSpPr/>
          <p:nvPr/>
        </p:nvGrpSpPr>
        <p:grpSpPr>
          <a:xfrm rot="0">
            <a:off x="6329947" y="8778141"/>
            <a:ext cx="4379680" cy="480159"/>
            <a:chOff x="0" y="0"/>
            <a:chExt cx="5839573" cy="640212"/>
          </a:xfrm>
        </p:grpSpPr>
        <p:sp>
          <p:nvSpPr>
            <p:cNvPr name="Freeform 12" id="12"/>
            <p:cNvSpPr/>
            <p:nvPr/>
          </p:nvSpPr>
          <p:spPr>
            <a:xfrm flipH="false" flipV="false" rot="0">
              <a:off x="0" y="0"/>
              <a:ext cx="640212" cy="640212"/>
            </a:xfrm>
            <a:custGeom>
              <a:avLst/>
              <a:gdLst/>
              <a:ahLst/>
              <a:cxnLst/>
              <a:rect r="r" b="b" t="t" l="l"/>
              <a:pathLst>
                <a:path h="640212" w="640212">
                  <a:moveTo>
                    <a:pt x="0" y="0"/>
                  </a:moveTo>
                  <a:lnTo>
                    <a:pt x="640212" y="0"/>
                  </a:lnTo>
                  <a:lnTo>
                    <a:pt x="640212" y="640212"/>
                  </a:lnTo>
                  <a:lnTo>
                    <a:pt x="0" y="64021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203755" y="79441"/>
              <a:ext cx="4635819" cy="386715"/>
            </a:xfrm>
            <a:prstGeom prst="rect">
              <a:avLst/>
            </a:prstGeom>
          </p:spPr>
          <p:txBody>
            <a:bodyPr anchor="t" rtlCol="false" tIns="0" lIns="0" bIns="0" rIns="0">
              <a:spAutoFit/>
            </a:bodyPr>
            <a:lstStyle/>
            <a:p>
              <a:pPr algn="l" marL="0" indent="0" lvl="0">
                <a:lnSpc>
                  <a:spcPts val="2520"/>
                </a:lnSpc>
                <a:spcBef>
                  <a:spcPct val="0"/>
                </a:spcBef>
              </a:pPr>
              <a:r>
                <a:rPr lang="en-US" b="true" sz="1800">
                  <a:solidFill>
                    <a:srgbClr val="FFFFFF"/>
                  </a:solidFill>
                  <a:latin typeface="Open Sans Medium"/>
                  <a:ea typeface="Open Sans Medium"/>
                  <a:cs typeface="Open Sans Medium"/>
                  <a:sym typeface="Open Sans Medium"/>
                </a:rPr>
                <a:t>m7mdbozom@gmail.com</a:t>
              </a:r>
            </a:p>
          </p:txBody>
        </p:sp>
      </p:grpSp>
      <p:grpSp>
        <p:nvGrpSpPr>
          <p:cNvPr name="Group 14" id="14"/>
          <p:cNvGrpSpPr/>
          <p:nvPr/>
        </p:nvGrpSpPr>
        <p:grpSpPr>
          <a:xfrm rot="0">
            <a:off x="13071686" y="8778141"/>
            <a:ext cx="4187614" cy="480159"/>
            <a:chOff x="0" y="0"/>
            <a:chExt cx="5583486" cy="640212"/>
          </a:xfrm>
        </p:grpSpPr>
        <p:sp>
          <p:nvSpPr>
            <p:cNvPr name="Freeform 15" id="15"/>
            <p:cNvSpPr/>
            <p:nvPr/>
          </p:nvSpPr>
          <p:spPr>
            <a:xfrm flipH="false" flipV="false" rot="0">
              <a:off x="0" y="0"/>
              <a:ext cx="640212" cy="640212"/>
            </a:xfrm>
            <a:custGeom>
              <a:avLst/>
              <a:gdLst/>
              <a:ahLst/>
              <a:cxnLst/>
              <a:rect r="r" b="b" t="t" l="l"/>
              <a:pathLst>
                <a:path h="640212" w="640212">
                  <a:moveTo>
                    <a:pt x="0" y="0"/>
                  </a:moveTo>
                  <a:lnTo>
                    <a:pt x="640212" y="0"/>
                  </a:lnTo>
                  <a:lnTo>
                    <a:pt x="640212" y="640212"/>
                  </a:lnTo>
                  <a:lnTo>
                    <a:pt x="0" y="6402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0">
              <a:off x="1203755" y="79441"/>
              <a:ext cx="4379731" cy="386715"/>
            </a:xfrm>
            <a:prstGeom prst="rect">
              <a:avLst/>
            </a:prstGeom>
          </p:spPr>
          <p:txBody>
            <a:bodyPr anchor="t" rtlCol="false" tIns="0" lIns="0" bIns="0" rIns="0">
              <a:spAutoFit/>
            </a:bodyPr>
            <a:lstStyle/>
            <a:p>
              <a:pPr algn="l" marL="0" indent="0" lvl="0">
                <a:lnSpc>
                  <a:spcPts val="2520"/>
                </a:lnSpc>
                <a:spcBef>
                  <a:spcPct val="0"/>
                </a:spcBef>
              </a:pPr>
              <a:r>
                <a:rPr lang="en-US" b="true" sz="1800">
                  <a:solidFill>
                    <a:srgbClr val="FFFFFF"/>
                  </a:solidFill>
                  <a:latin typeface="Open Sans Medium"/>
                  <a:ea typeface="Open Sans Medium"/>
                  <a:cs typeface="Open Sans Medium"/>
                  <a:sym typeface="Open Sans Medium"/>
                </a:rPr>
                <a:t>muhammadal-bothom.netlify</a:t>
              </a:r>
            </a:p>
          </p:txBody>
        </p:sp>
      </p:grpSp>
      <p:grpSp>
        <p:nvGrpSpPr>
          <p:cNvPr name="Group 17" id="17"/>
          <p:cNvGrpSpPr/>
          <p:nvPr/>
        </p:nvGrpSpPr>
        <p:grpSpPr>
          <a:xfrm rot="0">
            <a:off x="1028700" y="8778141"/>
            <a:ext cx="2939188" cy="663942"/>
            <a:chOff x="0" y="0"/>
            <a:chExt cx="3918917" cy="885256"/>
          </a:xfrm>
        </p:grpSpPr>
        <p:sp>
          <p:nvSpPr>
            <p:cNvPr name="Freeform 18" id="18"/>
            <p:cNvSpPr/>
            <p:nvPr/>
          </p:nvSpPr>
          <p:spPr>
            <a:xfrm flipH="false" flipV="false" rot="0">
              <a:off x="0" y="0"/>
              <a:ext cx="640212" cy="640212"/>
            </a:xfrm>
            <a:custGeom>
              <a:avLst/>
              <a:gdLst/>
              <a:ahLst/>
              <a:cxnLst/>
              <a:rect r="r" b="b" t="t" l="l"/>
              <a:pathLst>
                <a:path h="640212" w="640212">
                  <a:moveTo>
                    <a:pt x="0" y="0"/>
                  </a:moveTo>
                  <a:lnTo>
                    <a:pt x="640212" y="0"/>
                  </a:lnTo>
                  <a:lnTo>
                    <a:pt x="640212" y="640212"/>
                  </a:lnTo>
                  <a:lnTo>
                    <a:pt x="0" y="6402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9" id="19"/>
            <p:cNvSpPr txBox="true"/>
            <p:nvPr/>
          </p:nvSpPr>
          <p:spPr>
            <a:xfrm rot="0">
              <a:off x="1203755" y="79441"/>
              <a:ext cx="2715162" cy="805815"/>
            </a:xfrm>
            <a:prstGeom prst="rect">
              <a:avLst/>
            </a:prstGeom>
          </p:spPr>
          <p:txBody>
            <a:bodyPr anchor="t" rtlCol="false" tIns="0" lIns="0" bIns="0" rIns="0">
              <a:spAutoFit/>
            </a:bodyPr>
            <a:lstStyle/>
            <a:p>
              <a:pPr algn="l" marL="0" indent="0" lvl="0">
                <a:lnSpc>
                  <a:spcPts val="2520"/>
                </a:lnSpc>
                <a:spcBef>
                  <a:spcPct val="0"/>
                </a:spcBef>
              </a:pPr>
              <a:r>
                <a:rPr lang="en-US" b="true" sz="1800">
                  <a:solidFill>
                    <a:srgbClr val="FFFFFF"/>
                  </a:solidFill>
                  <a:latin typeface="Open Sans Medium"/>
                  <a:ea typeface="Open Sans Medium"/>
                  <a:cs typeface="Open Sans Medium"/>
                  <a:sym typeface="Open Sans Medium"/>
                </a:rPr>
                <a:t>+971543439118</a:t>
              </a:r>
            </a:p>
            <a:p>
              <a:pPr algn="l" marL="0" indent="0" lvl="0">
                <a:lnSpc>
                  <a:spcPts val="2520"/>
                </a:lnSpc>
                <a:spcBef>
                  <a:spcPct val="0"/>
                </a:spcBef>
              </a:pPr>
              <a:r>
                <a:rPr lang="en-US" b="true" sz="1800">
                  <a:solidFill>
                    <a:srgbClr val="FFFFFF"/>
                  </a:solidFill>
                  <a:latin typeface="Open Sans Medium"/>
                  <a:ea typeface="Open Sans Medium"/>
                  <a:cs typeface="Open Sans Medium"/>
                  <a:sym typeface="Open Sans Medium"/>
                </a:rPr>
                <a:t>+962799677024</a:t>
              </a:r>
            </a:p>
          </p:txBody>
        </p:sp>
      </p:grpSp>
      <p:sp>
        <p:nvSpPr>
          <p:cNvPr name="Freeform 20" id="20"/>
          <p:cNvSpPr/>
          <p:nvPr/>
        </p:nvSpPr>
        <p:spPr>
          <a:xfrm flipH="false" flipV="false" rot="0">
            <a:off x="3002316" y="4899847"/>
            <a:ext cx="471358" cy="487306"/>
          </a:xfrm>
          <a:custGeom>
            <a:avLst/>
            <a:gdLst/>
            <a:ahLst/>
            <a:cxnLst/>
            <a:rect r="r" b="b" t="t" l="l"/>
            <a:pathLst>
              <a:path h="487306" w="471358">
                <a:moveTo>
                  <a:pt x="0" y="0"/>
                </a:moveTo>
                <a:lnTo>
                  <a:pt x="471358" y="0"/>
                </a:lnTo>
                <a:lnTo>
                  <a:pt x="471358" y="487306"/>
                </a:lnTo>
                <a:lnTo>
                  <a:pt x="0" y="4873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0">
            <a:off x="15165493" y="5387153"/>
            <a:ext cx="471358" cy="487306"/>
          </a:xfrm>
          <a:custGeom>
            <a:avLst/>
            <a:gdLst/>
            <a:ahLst/>
            <a:cxnLst/>
            <a:rect r="r" b="b" t="t" l="l"/>
            <a:pathLst>
              <a:path h="487306" w="471358">
                <a:moveTo>
                  <a:pt x="0" y="0"/>
                </a:moveTo>
                <a:lnTo>
                  <a:pt x="471358" y="0"/>
                </a:lnTo>
                <a:lnTo>
                  <a:pt x="471358" y="487307"/>
                </a:lnTo>
                <a:lnTo>
                  <a:pt x="0" y="48730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278802" y="-4329728"/>
            <a:ext cx="7926102" cy="7936022"/>
          </a:xfrm>
          <a:custGeom>
            <a:avLst/>
            <a:gdLst/>
            <a:ahLst/>
            <a:cxnLst/>
            <a:rect r="r" b="b" t="t" l="l"/>
            <a:pathLst>
              <a:path h="7936022" w="7926102">
                <a:moveTo>
                  <a:pt x="0" y="0"/>
                </a:moveTo>
                <a:lnTo>
                  <a:pt x="7926103" y="0"/>
                </a:lnTo>
                <a:lnTo>
                  <a:pt x="7926103" y="7936022"/>
                </a:lnTo>
                <a:lnTo>
                  <a:pt x="0" y="7936022"/>
                </a:lnTo>
                <a:lnTo>
                  <a:pt x="0" y="0"/>
                </a:lnTo>
                <a:close/>
              </a:path>
            </a:pathLst>
          </a:custGeom>
          <a:blipFill>
            <a:blip r:embed="rId2">
              <a:alphaModFix amt="30000"/>
            </a:blip>
            <a:stretch>
              <a:fillRect l="0" t="0" r="0" b="0"/>
            </a:stretch>
          </a:blipFill>
        </p:spPr>
      </p:sp>
      <p:sp>
        <p:nvSpPr>
          <p:cNvPr name="Freeform 3" id="3"/>
          <p:cNvSpPr/>
          <p:nvPr/>
        </p:nvSpPr>
        <p:spPr>
          <a:xfrm flipH="false" flipV="false" rot="-10800000">
            <a:off x="-4439315" y="7229814"/>
            <a:ext cx="7922689" cy="7932605"/>
          </a:xfrm>
          <a:custGeom>
            <a:avLst/>
            <a:gdLst/>
            <a:ahLst/>
            <a:cxnLst/>
            <a:rect r="r" b="b" t="t" l="l"/>
            <a:pathLst>
              <a:path h="7932605" w="7922689">
                <a:moveTo>
                  <a:pt x="0" y="0"/>
                </a:moveTo>
                <a:lnTo>
                  <a:pt x="7922690" y="0"/>
                </a:lnTo>
                <a:lnTo>
                  <a:pt x="7922690" y="7932605"/>
                </a:lnTo>
                <a:lnTo>
                  <a:pt x="0" y="7932605"/>
                </a:lnTo>
                <a:lnTo>
                  <a:pt x="0" y="0"/>
                </a:lnTo>
                <a:close/>
              </a:path>
            </a:pathLst>
          </a:custGeom>
          <a:blipFill>
            <a:blip r:embed="rId3">
              <a:alphaModFix amt="30000"/>
            </a:blip>
            <a:stretch>
              <a:fillRect l="0" t="0" r="0" b="0"/>
            </a:stretch>
          </a:blipFill>
        </p:spPr>
      </p:sp>
      <p:grpSp>
        <p:nvGrpSpPr>
          <p:cNvPr name="Group 4" id="4"/>
          <p:cNvGrpSpPr/>
          <p:nvPr/>
        </p:nvGrpSpPr>
        <p:grpSpPr>
          <a:xfrm rot="0">
            <a:off x="16901637" y="1028700"/>
            <a:ext cx="357663" cy="271117"/>
            <a:chOff x="0" y="0"/>
            <a:chExt cx="476884" cy="361489"/>
          </a:xfrm>
        </p:grpSpPr>
        <p:sp>
          <p:nvSpPr>
            <p:cNvPr name="AutoShape 5" id="5"/>
            <p:cNvSpPr/>
            <p:nvPr/>
          </p:nvSpPr>
          <p:spPr>
            <a:xfrm>
              <a:off x="0" y="19050"/>
              <a:ext cx="476884" cy="0"/>
            </a:xfrm>
            <a:prstGeom prst="line">
              <a:avLst/>
            </a:prstGeom>
            <a:ln cap="flat" w="38100">
              <a:solidFill>
                <a:srgbClr val="FFFFFF"/>
              </a:solidFill>
              <a:prstDash val="solid"/>
              <a:headEnd type="none" len="sm" w="sm"/>
              <a:tailEnd type="none" len="sm" w="sm"/>
            </a:ln>
          </p:spPr>
        </p:sp>
        <p:sp>
          <p:nvSpPr>
            <p:cNvPr name="AutoShape 6" id="6"/>
            <p:cNvSpPr/>
            <p:nvPr/>
          </p:nvSpPr>
          <p:spPr>
            <a:xfrm>
              <a:off x="0" y="180744"/>
              <a:ext cx="476884" cy="0"/>
            </a:xfrm>
            <a:prstGeom prst="line">
              <a:avLst/>
            </a:prstGeom>
            <a:ln cap="flat" w="38100">
              <a:solidFill>
                <a:srgbClr val="FFFFFF"/>
              </a:solidFill>
              <a:prstDash val="solid"/>
              <a:headEnd type="none" len="sm" w="sm"/>
              <a:tailEnd type="none" len="sm" w="sm"/>
            </a:ln>
          </p:spPr>
        </p:sp>
        <p:sp>
          <p:nvSpPr>
            <p:cNvPr name="AutoShape 7" id="7"/>
            <p:cNvSpPr/>
            <p:nvPr/>
          </p:nvSpPr>
          <p:spPr>
            <a:xfrm>
              <a:off x="0" y="342439"/>
              <a:ext cx="476884" cy="0"/>
            </a:xfrm>
            <a:prstGeom prst="line">
              <a:avLst/>
            </a:prstGeom>
            <a:ln cap="flat" w="38100">
              <a:solidFill>
                <a:srgbClr val="FFFFFF"/>
              </a:solidFill>
              <a:prstDash val="solid"/>
              <a:headEnd type="none" len="sm" w="sm"/>
              <a:tailEnd type="none" len="sm" w="sm"/>
            </a:ln>
          </p:spPr>
        </p:sp>
      </p:grpSp>
      <p:grpSp>
        <p:nvGrpSpPr>
          <p:cNvPr name="Group 8" id="8"/>
          <p:cNvGrpSpPr/>
          <p:nvPr/>
        </p:nvGrpSpPr>
        <p:grpSpPr>
          <a:xfrm rot="0">
            <a:off x="1207532" y="5341009"/>
            <a:ext cx="15872937" cy="4296069"/>
            <a:chOff x="0" y="0"/>
            <a:chExt cx="2514545" cy="680571"/>
          </a:xfrm>
        </p:grpSpPr>
        <p:sp>
          <p:nvSpPr>
            <p:cNvPr name="Freeform 9" id="9"/>
            <p:cNvSpPr/>
            <p:nvPr/>
          </p:nvSpPr>
          <p:spPr>
            <a:xfrm flipH="false" flipV="false" rot="0">
              <a:off x="0" y="0"/>
              <a:ext cx="2514545" cy="680571"/>
            </a:xfrm>
            <a:custGeom>
              <a:avLst/>
              <a:gdLst/>
              <a:ahLst/>
              <a:cxnLst/>
              <a:rect r="r" b="b" t="t" l="l"/>
              <a:pathLst>
                <a:path h="680571" w="2514545">
                  <a:moveTo>
                    <a:pt x="14632" y="0"/>
                  </a:moveTo>
                  <a:lnTo>
                    <a:pt x="2499912" y="0"/>
                  </a:lnTo>
                  <a:cubicBezTo>
                    <a:pt x="2503793" y="0"/>
                    <a:pt x="2507515" y="1542"/>
                    <a:pt x="2510259" y="4286"/>
                  </a:cubicBezTo>
                  <a:cubicBezTo>
                    <a:pt x="2513003" y="7030"/>
                    <a:pt x="2514545" y="10752"/>
                    <a:pt x="2514545" y="14632"/>
                  </a:cubicBezTo>
                  <a:lnTo>
                    <a:pt x="2514545" y="665939"/>
                  </a:lnTo>
                  <a:cubicBezTo>
                    <a:pt x="2514545" y="674020"/>
                    <a:pt x="2507993" y="680571"/>
                    <a:pt x="2499912" y="680571"/>
                  </a:cubicBezTo>
                  <a:lnTo>
                    <a:pt x="14632" y="680571"/>
                  </a:lnTo>
                  <a:cubicBezTo>
                    <a:pt x="6551" y="680571"/>
                    <a:pt x="0" y="674020"/>
                    <a:pt x="0" y="665939"/>
                  </a:cubicBezTo>
                  <a:lnTo>
                    <a:pt x="0" y="14632"/>
                  </a:lnTo>
                  <a:cubicBezTo>
                    <a:pt x="0" y="6551"/>
                    <a:pt x="6551" y="0"/>
                    <a:pt x="14632" y="0"/>
                  </a:cubicBezTo>
                  <a:close/>
                </a:path>
              </a:pathLst>
            </a:custGeom>
            <a:blipFill>
              <a:blip r:embed="rId4"/>
              <a:stretch>
                <a:fillRect l="0" t="-55300" r="0" b="-55300"/>
              </a:stretch>
            </a:blipFill>
          </p:spPr>
        </p:sp>
      </p:grpSp>
      <p:sp>
        <p:nvSpPr>
          <p:cNvPr name="Freeform 10" id="10"/>
          <p:cNvSpPr/>
          <p:nvPr/>
        </p:nvSpPr>
        <p:spPr>
          <a:xfrm flipH="false" flipV="false" rot="0">
            <a:off x="13218597" y="1082537"/>
            <a:ext cx="438074" cy="435277"/>
          </a:xfrm>
          <a:custGeom>
            <a:avLst/>
            <a:gdLst/>
            <a:ahLst/>
            <a:cxnLst/>
            <a:rect r="r" b="b" t="t" l="l"/>
            <a:pathLst>
              <a:path h="435277" w="438074">
                <a:moveTo>
                  <a:pt x="0" y="0"/>
                </a:moveTo>
                <a:lnTo>
                  <a:pt x="438074" y="0"/>
                </a:lnTo>
                <a:lnTo>
                  <a:pt x="438074" y="435278"/>
                </a:lnTo>
                <a:lnTo>
                  <a:pt x="0" y="435278"/>
                </a:lnTo>
                <a:lnTo>
                  <a:pt x="0" y="0"/>
                </a:lnTo>
                <a:close/>
              </a:path>
            </a:pathLst>
          </a:custGeom>
          <a:blipFill>
            <a:blip r:embed="rId5"/>
            <a:stretch>
              <a:fillRect l="0" t="0" r="0" b="0"/>
            </a:stretch>
          </a:blipFill>
        </p:spPr>
      </p:sp>
      <p:sp>
        <p:nvSpPr>
          <p:cNvPr name="TextBox 11" id="11"/>
          <p:cNvSpPr txBox="true"/>
          <p:nvPr/>
        </p:nvSpPr>
        <p:spPr>
          <a:xfrm rot="0">
            <a:off x="1028700" y="981075"/>
            <a:ext cx="2855089" cy="778892"/>
          </a:xfrm>
          <a:prstGeom prst="rect">
            <a:avLst/>
          </a:prstGeom>
        </p:spPr>
        <p:txBody>
          <a:bodyPr anchor="t" rtlCol="false" tIns="0" lIns="0" bIns="0" rIns="0">
            <a:spAutoFit/>
          </a:bodyPr>
          <a:lstStyle/>
          <a:p>
            <a:pPr algn="l" marL="0" indent="0" lvl="0">
              <a:lnSpc>
                <a:spcPts val="3115"/>
              </a:lnSpc>
              <a:spcBef>
                <a:spcPct val="0"/>
              </a:spcBef>
            </a:pPr>
            <a:r>
              <a:rPr lang="en-US" b="true" sz="2225">
                <a:solidFill>
                  <a:srgbClr val="FFFFFF"/>
                </a:solidFill>
                <a:latin typeface="Open Sans Medium"/>
                <a:ea typeface="Open Sans Medium"/>
                <a:cs typeface="Open Sans Medium"/>
                <a:sym typeface="Open Sans Medium"/>
              </a:rPr>
              <a:t>Getting Started with Java</a:t>
            </a:r>
          </a:p>
        </p:txBody>
      </p:sp>
      <p:sp>
        <p:nvSpPr>
          <p:cNvPr name="TextBox 12" id="12"/>
          <p:cNvSpPr txBox="true"/>
          <p:nvPr/>
        </p:nvSpPr>
        <p:spPr>
          <a:xfrm rot="0">
            <a:off x="1028700" y="2406015"/>
            <a:ext cx="7465894" cy="1953360"/>
          </a:xfrm>
          <a:prstGeom prst="rect">
            <a:avLst/>
          </a:prstGeom>
        </p:spPr>
        <p:txBody>
          <a:bodyPr anchor="t" rtlCol="false" tIns="0" lIns="0" bIns="0" rIns="0">
            <a:spAutoFit/>
          </a:bodyPr>
          <a:lstStyle/>
          <a:p>
            <a:pPr algn="l" marL="0" indent="0" lvl="0">
              <a:lnSpc>
                <a:spcPts val="7834"/>
              </a:lnSpc>
              <a:spcBef>
                <a:spcPct val="0"/>
              </a:spcBef>
            </a:pPr>
            <a:r>
              <a:rPr lang="en-US" b="true" sz="5596">
                <a:solidFill>
                  <a:srgbClr val="FFFFFF"/>
                </a:solidFill>
                <a:latin typeface="Pattanakarn Bold"/>
                <a:ea typeface="Pattanakarn Bold"/>
                <a:cs typeface="Pattanakarn Bold"/>
                <a:sym typeface="Pattanakarn Bold"/>
              </a:rPr>
              <a:t>INTRODUCTION TO JAVA</a:t>
            </a:r>
          </a:p>
        </p:txBody>
      </p:sp>
      <p:sp>
        <p:nvSpPr>
          <p:cNvPr name="TextBox 13" id="13"/>
          <p:cNvSpPr txBox="true"/>
          <p:nvPr/>
        </p:nvSpPr>
        <p:spPr>
          <a:xfrm rot="0">
            <a:off x="8687161" y="2795905"/>
            <a:ext cx="8572139" cy="2280279"/>
          </a:xfrm>
          <a:prstGeom prst="rect">
            <a:avLst/>
          </a:prstGeom>
        </p:spPr>
        <p:txBody>
          <a:bodyPr anchor="t" rtlCol="false" tIns="0" lIns="0" bIns="0" rIns="0">
            <a:spAutoFit/>
          </a:bodyPr>
          <a:lstStyle/>
          <a:p>
            <a:pPr algn="just" marL="0" indent="0" lvl="0">
              <a:lnSpc>
                <a:spcPts val="3038"/>
              </a:lnSpc>
              <a:spcBef>
                <a:spcPct val="0"/>
              </a:spcBef>
            </a:pPr>
            <a:r>
              <a:rPr lang="en-US" sz="2170">
                <a:solidFill>
                  <a:srgbClr val="FFFFFF"/>
                </a:solidFill>
                <a:latin typeface="Open Sans"/>
                <a:ea typeface="Open Sans"/>
                <a:cs typeface="Open Sans"/>
                <a:sym typeface="Open Sans"/>
              </a:rPr>
              <a:t>Java is an Object-Oriented Programming (OOP) language that organizes code around data objects rather than actions. It uses classes, inheritance, and encapsulation for reusability and complex modeling. Every Java program must have at least one main class to run — typically named Main. All code in Java must be written inside a class.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561086" y="-4036332"/>
            <a:ext cx="7394274" cy="7394274"/>
          </a:xfrm>
          <a:custGeom>
            <a:avLst/>
            <a:gdLst/>
            <a:ahLst/>
            <a:cxnLst/>
            <a:rect r="r" b="b" t="t" l="l"/>
            <a:pathLst>
              <a:path h="7394274" w="7394274">
                <a:moveTo>
                  <a:pt x="0" y="0"/>
                </a:moveTo>
                <a:lnTo>
                  <a:pt x="7394274" y="0"/>
                </a:lnTo>
                <a:lnTo>
                  <a:pt x="7394274" y="7394274"/>
                </a:lnTo>
                <a:lnTo>
                  <a:pt x="0" y="7394274"/>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10800000">
            <a:off x="-4156279" y="7523558"/>
            <a:ext cx="7394274" cy="7394274"/>
          </a:xfrm>
          <a:custGeom>
            <a:avLst/>
            <a:gdLst/>
            <a:ahLst/>
            <a:cxnLst/>
            <a:rect r="r" b="b" t="t" l="l"/>
            <a:pathLst>
              <a:path h="7394274" w="7394274">
                <a:moveTo>
                  <a:pt x="7394274" y="7394274"/>
                </a:moveTo>
                <a:lnTo>
                  <a:pt x="0" y="7394274"/>
                </a:lnTo>
                <a:lnTo>
                  <a:pt x="0" y="0"/>
                </a:lnTo>
                <a:lnTo>
                  <a:pt x="7394274" y="0"/>
                </a:lnTo>
                <a:lnTo>
                  <a:pt x="7394274" y="7394274"/>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6901637" y="1028700"/>
            <a:ext cx="357663" cy="271117"/>
            <a:chOff x="0" y="0"/>
            <a:chExt cx="476884" cy="361489"/>
          </a:xfrm>
        </p:grpSpPr>
        <p:sp>
          <p:nvSpPr>
            <p:cNvPr name="AutoShape 5" id="5"/>
            <p:cNvSpPr/>
            <p:nvPr/>
          </p:nvSpPr>
          <p:spPr>
            <a:xfrm>
              <a:off x="0" y="19050"/>
              <a:ext cx="476884" cy="0"/>
            </a:xfrm>
            <a:prstGeom prst="line">
              <a:avLst/>
            </a:prstGeom>
            <a:ln cap="flat" w="38100">
              <a:solidFill>
                <a:srgbClr val="FFFFFF"/>
              </a:solidFill>
              <a:prstDash val="solid"/>
              <a:headEnd type="none" len="sm" w="sm"/>
              <a:tailEnd type="none" len="sm" w="sm"/>
            </a:ln>
          </p:spPr>
        </p:sp>
        <p:sp>
          <p:nvSpPr>
            <p:cNvPr name="AutoShape 6" id="6"/>
            <p:cNvSpPr/>
            <p:nvPr/>
          </p:nvSpPr>
          <p:spPr>
            <a:xfrm>
              <a:off x="0" y="180744"/>
              <a:ext cx="476884" cy="0"/>
            </a:xfrm>
            <a:prstGeom prst="line">
              <a:avLst/>
            </a:prstGeom>
            <a:ln cap="flat" w="38100">
              <a:solidFill>
                <a:srgbClr val="FFFFFF"/>
              </a:solidFill>
              <a:prstDash val="solid"/>
              <a:headEnd type="none" len="sm" w="sm"/>
              <a:tailEnd type="none" len="sm" w="sm"/>
            </a:ln>
          </p:spPr>
        </p:sp>
        <p:sp>
          <p:nvSpPr>
            <p:cNvPr name="AutoShape 7" id="7"/>
            <p:cNvSpPr/>
            <p:nvPr/>
          </p:nvSpPr>
          <p:spPr>
            <a:xfrm>
              <a:off x="0" y="342439"/>
              <a:ext cx="476884" cy="0"/>
            </a:xfrm>
            <a:prstGeom prst="line">
              <a:avLst/>
            </a:prstGeom>
            <a:ln cap="flat" w="38100">
              <a:solidFill>
                <a:srgbClr val="FFFFFF"/>
              </a:solidFill>
              <a:prstDash val="solid"/>
              <a:headEnd type="none" len="sm" w="sm"/>
              <a:tailEnd type="none" len="sm" w="sm"/>
            </a:ln>
          </p:spPr>
        </p:sp>
      </p:grpSp>
      <p:grpSp>
        <p:nvGrpSpPr>
          <p:cNvPr name="Group 8" id="8"/>
          <p:cNvGrpSpPr/>
          <p:nvPr/>
        </p:nvGrpSpPr>
        <p:grpSpPr>
          <a:xfrm rot="0">
            <a:off x="1028700" y="6185568"/>
            <a:ext cx="7875358" cy="3072732"/>
            <a:chOff x="0" y="0"/>
            <a:chExt cx="1220099" cy="476047"/>
          </a:xfrm>
        </p:grpSpPr>
        <p:sp>
          <p:nvSpPr>
            <p:cNvPr name="Freeform 9" id="9"/>
            <p:cNvSpPr/>
            <p:nvPr/>
          </p:nvSpPr>
          <p:spPr>
            <a:xfrm flipH="false" flipV="false" rot="0">
              <a:off x="0" y="0"/>
              <a:ext cx="1220099" cy="476047"/>
            </a:xfrm>
            <a:custGeom>
              <a:avLst/>
              <a:gdLst/>
              <a:ahLst/>
              <a:cxnLst/>
              <a:rect r="r" b="b" t="t" l="l"/>
              <a:pathLst>
                <a:path h="476047" w="1220099">
                  <a:moveTo>
                    <a:pt x="29492" y="0"/>
                  </a:moveTo>
                  <a:lnTo>
                    <a:pt x="1190607" y="0"/>
                  </a:lnTo>
                  <a:cubicBezTo>
                    <a:pt x="1206895" y="0"/>
                    <a:pt x="1220099" y="13204"/>
                    <a:pt x="1220099" y="29492"/>
                  </a:cubicBezTo>
                  <a:lnTo>
                    <a:pt x="1220099" y="446555"/>
                  </a:lnTo>
                  <a:cubicBezTo>
                    <a:pt x="1220099" y="462843"/>
                    <a:pt x="1206895" y="476047"/>
                    <a:pt x="1190607" y="476047"/>
                  </a:cubicBezTo>
                  <a:lnTo>
                    <a:pt x="29492" y="476047"/>
                  </a:lnTo>
                  <a:cubicBezTo>
                    <a:pt x="13204" y="476047"/>
                    <a:pt x="0" y="462843"/>
                    <a:pt x="0" y="446555"/>
                  </a:cubicBezTo>
                  <a:lnTo>
                    <a:pt x="0" y="29492"/>
                  </a:lnTo>
                  <a:cubicBezTo>
                    <a:pt x="0" y="13204"/>
                    <a:pt x="13204" y="0"/>
                    <a:pt x="29492" y="0"/>
                  </a:cubicBezTo>
                  <a:close/>
                </a:path>
              </a:pathLst>
            </a:custGeom>
            <a:blipFill>
              <a:blip r:embed="rId4"/>
              <a:stretch>
                <a:fillRect l="0" t="-23044" r="0" b="-23044"/>
              </a:stretch>
            </a:blipFill>
          </p:spPr>
        </p:sp>
      </p:grpSp>
      <p:sp>
        <p:nvSpPr>
          <p:cNvPr name="AutoShape 10" id="10"/>
          <p:cNvSpPr/>
          <p:nvPr/>
        </p:nvSpPr>
        <p:spPr>
          <a:xfrm>
            <a:off x="11277050" y="7725876"/>
            <a:ext cx="5982250" cy="0"/>
          </a:xfrm>
          <a:prstGeom prst="line">
            <a:avLst/>
          </a:prstGeom>
          <a:ln cap="flat" w="28575">
            <a:solidFill>
              <a:srgbClr val="FFFFFF"/>
            </a:solidFill>
            <a:prstDash val="solid"/>
            <a:headEnd type="none" len="sm" w="sm"/>
            <a:tailEnd type="none" len="sm" w="sm"/>
          </a:ln>
        </p:spPr>
      </p:sp>
      <p:sp>
        <p:nvSpPr>
          <p:cNvPr name="AutoShape 11" id="11"/>
          <p:cNvSpPr/>
          <p:nvPr/>
        </p:nvSpPr>
        <p:spPr>
          <a:xfrm>
            <a:off x="11277050" y="5889308"/>
            <a:ext cx="5982250" cy="0"/>
          </a:xfrm>
          <a:prstGeom prst="line">
            <a:avLst/>
          </a:prstGeom>
          <a:ln cap="flat" w="28575">
            <a:solidFill>
              <a:srgbClr val="FFFFFF"/>
            </a:solidFill>
            <a:prstDash val="solid"/>
            <a:headEnd type="none" len="sm" w="sm"/>
            <a:tailEnd type="none" len="sm" w="sm"/>
          </a:ln>
        </p:spPr>
      </p:sp>
      <p:sp>
        <p:nvSpPr>
          <p:cNvPr name="AutoShape 12" id="12"/>
          <p:cNvSpPr/>
          <p:nvPr/>
        </p:nvSpPr>
        <p:spPr>
          <a:xfrm>
            <a:off x="11277050" y="4052739"/>
            <a:ext cx="5982250" cy="0"/>
          </a:xfrm>
          <a:prstGeom prst="line">
            <a:avLst/>
          </a:prstGeom>
          <a:ln cap="flat" w="28575">
            <a:solidFill>
              <a:srgbClr val="FFFFFF"/>
            </a:solidFill>
            <a:prstDash val="solid"/>
            <a:headEnd type="none" len="sm" w="sm"/>
            <a:tailEnd type="none" len="sm" w="sm"/>
          </a:ln>
        </p:spPr>
      </p:sp>
      <p:grpSp>
        <p:nvGrpSpPr>
          <p:cNvPr name="Group 13" id="13"/>
          <p:cNvGrpSpPr/>
          <p:nvPr/>
        </p:nvGrpSpPr>
        <p:grpSpPr>
          <a:xfrm rot="0">
            <a:off x="9580333" y="2520315"/>
            <a:ext cx="1228279" cy="1228279"/>
            <a:chOff x="0" y="0"/>
            <a:chExt cx="323497" cy="323497"/>
          </a:xfrm>
        </p:grpSpPr>
        <p:sp>
          <p:nvSpPr>
            <p:cNvPr name="Freeform 14" id="14"/>
            <p:cNvSpPr/>
            <p:nvPr/>
          </p:nvSpPr>
          <p:spPr>
            <a:xfrm flipH="false" flipV="false" rot="0">
              <a:off x="0" y="0"/>
              <a:ext cx="323497" cy="323497"/>
            </a:xfrm>
            <a:custGeom>
              <a:avLst/>
              <a:gdLst/>
              <a:ahLst/>
              <a:cxnLst/>
              <a:rect r="r" b="b" t="t" l="l"/>
              <a:pathLst>
                <a:path h="323497" w="323497">
                  <a:moveTo>
                    <a:pt x="161749" y="0"/>
                  </a:moveTo>
                  <a:lnTo>
                    <a:pt x="161749" y="0"/>
                  </a:lnTo>
                  <a:cubicBezTo>
                    <a:pt x="251080" y="0"/>
                    <a:pt x="323497" y="72417"/>
                    <a:pt x="323497" y="161749"/>
                  </a:cubicBezTo>
                  <a:lnTo>
                    <a:pt x="323497" y="161749"/>
                  </a:lnTo>
                  <a:cubicBezTo>
                    <a:pt x="323497" y="251080"/>
                    <a:pt x="251080" y="323497"/>
                    <a:pt x="161749" y="323497"/>
                  </a:cubicBezTo>
                  <a:lnTo>
                    <a:pt x="161749" y="323497"/>
                  </a:lnTo>
                  <a:cubicBezTo>
                    <a:pt x="72417" y="323497"/>
                    <a:pt x="0" y="251080"/>
                    <a:pt x="0" y="161749"/>
                  </a:cubicBezTo>
                  <a:lnTo>
                    <a:pt x="0" y="161749"/>
                  </a:lnTo>
                  <a:cubicBezTo>
                    <a:pt x="0" y="72417"/>
                    <a:pt x="72417" y="0"/>
                    <a:pt x="161749" y="0"/>
                  </a:cubicBezTo>
                  <a:close/>
                </a:path>
              </a:pathLst>
            </a:custGeom>
            <a:solidFill>
              <a:srgbClr val="FF2768"/>
            </a:solidFill>
          </p:spPr>
        </p:sp>
        <p:sp>
          <p:nvSpPr>
            <p:cNvPr name="TextBox 15" id="15"/>
            <p:cNvSpPr txBox="true"/>
            <p:nvPr/>
          </p:nvSpPr>
          <p:spPr>
            <a:xfrm>
              <a:off x="0" y="-57150"/>
              <a:ext cx="323497" cy="380647"/>
            </a:xfrm>
            <a:prstGeom prst="rect">
              <a:avLst/>
            </a:prstGeom>
          </p:spPr>
          <p:txBody>
            <a:bodyPr anchor="ctr" rtlCol="false" tIns="50800" lIns="50800" bIns="50800" rIns="50800"/>
            <a:lstStyle/>
            <a:p>
              <a:pPr algn="ctr" marL="0" indent="0" lvl="0">
                <a:lnSpc>
                  <a:spcPts val="3501"/>
                </a:lnSpc>
              </a:pPr>
            </a:p>
          </p:txBody>
        </p:sp>
      </p:grpSp>
      <p:sp>
        <p:nvSpPr>
          <p:cNvPr name="TextBox 16" id="16"/>
          <p:cNvSpPr txBox="true"/>
          <p:nvPr/>
        </p:nvSpPr>
        <p:spPr>
          <a:xfrm rot="0">
            <a:off x="1028700" y="981075"/>
            <a:ext cx="3175523" cy="801759"/>
          </a:xfrm>
          <a:prstGeom prst="rect">
            <a:avLst/>
          </a:prstGeom>
        </p:spPr>
        <p:txBody>
          <a:bodyPr anchor="t" rtlCol="false" tIns="0" lIns="0" bIns="0" rIns="0">
            <a:spAutoFit/>
          </a:bodyPr>
          <a:lstStyle/>
          <a:p>
            <a:pPr algn="l" marL="0" indent="0" lvl="0">
              <a:lnSpc>
                <a:spcPts val="3263"/>
              </a:lnSpc>
              <a:spcBef>
                <a:spcPct val="0"/>
              </a:spcBef>
            </a:pPr>
            <a:r>
              <a:rPr lang="en-US" b="true" sz="2331">
                <a:solidFill>
                  <a:srgbClr val="FFFFFF"/>
                </a:solidFill>
                <a:latin typeface="Open Sans Medium"/>
                <a:ea typeface="Open Sans Medium"/>
                <a:cs typeface="Open Sans Medium"/>
                <a:sym typeface="Open Sans Medium"/>
              </a:rPr>
              <a:t>Getting Started with Java</a:t>
            </a:r>
          </a:p>
        </p:txBody>
      </p:sp>
      <p:sp>
        <p:nvSpPr>
          <p:cNvPr name="TextBox 17" id="17"/>
          <p:cNvSpPr txBox="true"/>
          <p:nvPr/>
        </p:nvSpPr>
        <p:spPr>
          <a:xfrm rot="0">
            <a:off x="1028700" y="2610099"/>
            <a:ext cx="5582114" cy="1749176"/>
          </a:xfrm>
          <a:prstGeom prst="rect">
            <a:avLst/>
          </a:prstGeom>
        </p:spPr>
        <p:txBody>
          <a:bodyPr anchor="t" rtlCol="false" tIns="0" lIns="0" bIns="0" rIns="0">
            <a:spAutoFit/>
          </a:bodyPr>
          <a:lstStyle/>
          <a:p>
            <a:pPr algn="l" marL="0" indent="0" lvl="0">
              <a:lnSpc>
                <a:spcPts val="7013"/>
              </a:lnSpc>
              <a:spcBef>
                <a:spcPct val="0"/>
              </a:spcBef>
            </a:pPr>
            <a:r>
              <a:rPr lang="en-US" b="true" sz="5009">
                <a:solidFill>
                  <a:srgbClr val="FFFFFF"/>
                </a:solidFill>
                <a:latin typeface="Pattanakarn Bold"/>
                <a:ea typeface="Pattanakarn Bold"/>
                <a:cs typeface="Pattanakarn Bold"/>
                <a:sym typeface="Pattanakarn Bold"/>
              </a:rPr>
              <a:t>CLASS NAMING CONVENTIONS</a:t>
            </a:r>
          </a:p>
        </p:txBody>
      </p:sp>
      <p:sp>
        <p:nvSpPr>
          <p:cNvPr name="TextBox 18" id="18"/>
          <p:cNvSpPr txBox="true"/>
          <p:nvPr/>
        </p:nvSpPr>
        <p:spPr>
          <a:xfrm rot="0">
            <a:off x="1028700" y="4641015"/>
            <a:ext cx="6967322" cy="977158"/>
          </a:xfrm>
          <a:prstGeom prst="rect">
            <a:avLst/>
          </a:prstGeom>
        </p:spPr>
        <p:txBody>
          <a:bodyPr anchor="t" rtlCol="false" tIns="0" lIns="0" bIns="0" rIns="0">
            <a:spAutoFit/>
          </a:bodyPr>
          <a:lstStyle/>
          <a:p>
            <a:pPr algn="just" marL="0" indent="0" lvl="0">
              <a:lnSpc>
                <a:spcPts val="2668"/>
              </a:lnSpc>
              <a:spcBef>
                <a:spcPct val="0"/>
              </a:spcBef>
            </a:pPr>
            <a:r>
              <a:rPr lang="en-US" sz="1906">
                <a:solidFill>
                  <a:srgbClr val="FFFFFF"/>
                </a:solidFill>
                <a:latin typeface="Open Sans"/>
                <a:ea typeface="Open Sans"/>
                <a:cs typeface="Open Sans"/>
                <a:sym typeface="Open Sans"/>
              </a:rPr>
              <a:t>Java enforces strict naming rules that ensure consistency and prevent errors. Understanding these conventions is essential for writing code that compiles and runs correctly.</a:t>
            </a:r>
          </a:p>
        </p:txBody>
      </p:sp>
      <p:sp>
        <p:nvSpPr>
          <p:cNvPr name="TextBox 19" id="19"/>
          <p:cNvSpPr txBox="true"/>
          <p:nvPr/>
        </p:nvSpPr>
        <p:spPr>
          <a:xfrm rot="0">
            <a:off x="11277050" y="3059872"/>
            <a:ext cx="5982250" cy="925830"/>
          </a:xfrm>
          <a:prstGeom prst="rect">
            <a:avLst/>
          </a:prstGeom>
        </p:spPr>
        <p:txBody>
          <a:bodyPr anchor="t" rtlCol="false" tIns="0" lIns="0" bIns="0" rIns="0">
            <a:spAutoFit/>
          </a:bodyPr>
          <a:lstStyle/>
          <a:p>
            <a:pPr algn="just" marL="0" indent="0" lvl="0">
              <a:lnSpc>
                <a:spcPts val="2520"/>
              </a:lnSpc>
              <a:spcBef>
                <a:spcPct val="0"/>
              </a:spcBef>
            </a:pPr>
            <a:r>
              <a:rPr lang="en-US" sz="1800">
                <a:solidFill>
                  <a:srgbClr val="FFFFFF"/>
                </a:solidFill>
                <a:latin typeface="Open Sans"/>
                <a:ea typeface="Open Sans"/>
                <a:cs typeface="Open Sans"/>
                <a:sym typeface="Open Sans"/>
              </a:rPr>
              <a:t>Class names must start with an uppercase letter. This is a standard Java convention that improves code readability.</a:t>
            </a:r>
          </a:p>
        </p:txBody>
      </p:sp>
      <p:sp>
        <p:nvSpPr>
          <p:cNvPr name="TextBox 20" id="20"/>
          <p:cNvSpPr txBox="true"/>
          <p:nvPr/>
        </p:nvSpPr>
        <p:spPr>
          <a:xfrm rot="0">
            <a:off x="11277050" y="2463165"/>
            <a:ext cx="5982250" cy="464830"/>
          </a:xfrm>
          <a:prstGeom prst="rect">
            <a:avLst/>
          </a:prstGeom>
        </p:spPr>
        <p:txBody>
          <a:bodyPr anchor="t" rtlCol="false" tIns="0" lIns="0" bIns="0" rIns="0">
            <a:spAutoFit/>
          </a:bodyPr>
          <a:lstStyle/>
          <a:p>
            <a:pPr algn="l" marL="0" indent="0" lvl="0">
              <a:lnSpc>
                <a:spcPts val="3779"/>
              </a:lnSpc>
              <a:spcBef>
                <a:spcPct val="0"/>
              </a:spcBef>
            </a:pPr>
            <a:r>
              <a:rPr lang="en-US" b="true" sz="2699">
                <a:solidFill>
                  <a:srgbClr val="FF2768"/>
                </a:solidFill>
                <a:latin typeface="Open Sans Medium"/>
                <a:ea typeface="Open Sans Medium"/>
                <a:cs typeface="Open Sans Medium"/>
                <a:sym typeface="Open Sans Medium"/>
              </a:rPr>
              <a:t>Uppercase Class Names</a:t>
            </a:r>
          </a:p>
        </p:txBody>
      </p:sp>
      <p:sp>
        <p:nvSpPr>
          <p:cNvPr name="TextBox 21" id="21"/>
          <p:cNvSpPr txBox="true"/>
          <p:nvPr/>
        </p:nvSpPr>
        <p:spPr>
          <a:xfrm rot="0">
            <a:off x="11277050" y="4973658"/>
            <a:ext cx="5982250" cy="611505"/>
          </a:xfrm>
          <a:prstGeom prst="rect">
            <a:avLst/>
          </a:prstGeom>
        </p:spPr>
        <p:txBody>
          <a:bodyPr anchor="t" rtlCol="false" tIns="0" lIns="0" bIns="0" rIns="0">
            <a:spAutoFit/>
          </a:bodyPr>
          <a:lstStyle/>
          <a:p>
            <a:pPr algn="just" marL="0" indent="0" lvl="0">
              <a:lnSpc>
                <a:spcPts val="2520"/>
              </a:lnSpc>
              <a:spcBef>
                <a:spcPct val="0"/>
              </a:spcBef>
            </a:pPr>
            <a:r>
              <a:rPr lang="en-US" sz="1800" strike="noStrike" u="none">
                <a:solidFill>
                  <a:srgbClr val="FFFFFF"/>
                </a:solidFill>
                <a:latin typeface="Open Sans"/>
                <a:ea typeface="Open Sans"/>
                <a:cs typeface="Open Sans"/>
                <a:sym typeface="Open Sans"/>
              </a:rPr>
              <a:t>Java is case-sensitive — MyClass and myclass are treated as completely different identifiers.</a:t>
            </a:r>
          </a:p>
        </p:txBody>
      </p:sp>
      <p:sp>
        <p:nvSpPr>
          <p:cNvPr name="TextBox 22" id="22"/>
          <p:cNvSpPr txBox="true"/>
          <p:nvPr/>
        </p:nvSpPr>
        <p:spPr>
          <a:xfrm rot="0">
            <a:off x="11277050" y="4299734"/>
            <a:ext cx="5982250" cy="465087"/>
          </a:xfrm>
          <a:prstGeom prst="rect">
            <a:avLst/>
          </a:prstGeom>
        </p:spPr>
        <p:txBody>
          <a:bodyPr anchor="t" rtlCol="false" tIns="0" lIns="0" bIns="0" rIns="0">
            <a:spAutoFit/>
          </a:bodyPr>
          <a:lstStyle/>
          <a:p>
            <a:pPr algn="l" marL="0" indent="0" lvl="0">
              <a:lnSpc>
                <a:spcPts val="3779"/>
              </a:lnSpc>
              <a:spcBef>
                <a:spcPct val="0"/>
              </a:spcBef>
            </a:pPr>
            <a:r>
              <a:rPr lang="en-US" b="true" sz="2699" strike="noStrike" u="none">
                <a:solidFill>
                  <a:srgbClr val="FF2768"/>
                </a:solidFill>
                <a:latin typeface="Open Sans Medium"/>
                <a:ea typeface="Open Sans Medium"/>
                <a:cs typeface="Open Sans Medium"/>
                <a:sym typeface="Open Sans Medium"/>
              </a:rPr>
              <a:t>Case Sensitivity</a:t>
            </a:r>
          </a:p>
        </p:txBody>
      </p:sp>
      <p:sp>
        <p:nvSpPr>
          <p:cNvPr name="TextBox 23" id="23"/>
          <p:cNvSpPr txBox="true"/>
          <p:nvPr/>
        </p:nvSpPr>
        <p:spPr>
          <a:xfrm rot="0">
            <a:off x="11277050" y="6810226"/>
            <a:ext cx="5982250" cy="611505"/>
          </a:xfrm>
          <a:prstGeom prst="rect">
            <a:avLst/>
          </a:prstGeom>
        </p:spPr>
        <p:txBody>
          <a:bodyPr anchor="t" rtlCol="false" tIns="0" lIns="0" bIns="0" rIns="0">
            <a:spAutoFit/>
          </a:bodyPr>
          <a:lstStyle/>
          <a:p>
            <a:pPr algn="just" marL="0" indent="0" lvl="0">
              <a:lnSpc>
                <a:spcPts val="2520"/>
              </a:lnSpc>
              <a:spcBef>
                <a:spcPct val="0"/>
              </a:spcBef>
            </a:pPr>
            <a:r>
              <a:rPr lang="en-US" sz="1800" strike="noStrike" u="none">
                <a:solidFill>
                  <a:srgbClr val="FFFFFF"/>
                </a:solidFill>
                <a:latin typeface="Open Sans"/>
                <a:ea typeface="Open Sans"/>
                <a:cs typeface="Open Sans"/>
                <a:sym typeface="Open Sans"/>
              </a:rPr>
              <a:t>The file name must exactly match the class name (e.g., Main.java for class Main).</a:t>
            </a:r>
          </a:p>
        </p:txBody>
      </p:sp>
      <p:sp>
        <p:nvSpPr>
          <p:cNvPr name="TextBox 24" id="24"/>
          <p:cNvSpPr txBox="true"/>
          <p:nvPr/>
        </p:nvSpPr>
        <p:spPr>
          <a:xfrm rot="0">
            <a:off x="11277050" y="6136302"/>
            <a:ext cx="5982250" cy="465087"/>
          </a:xfrm>
          <a:prstGeom prst="rect">
            <a:avLst/>
          </a:prstGeom>
        </p:spPr>
        <p:txBody>
          <a:bodyPr anchor="t" rtlCol="false" tIns="0" lIns="0" bIns="0" rIns="0">
            <a:spAutoFit/>
          </a:bodyPr>
          <a:lstStyle/>
          <a:p>
            <a:pPr algn="l" marL="0" indent="0" lvl="0">
              <a:lnSpc>
                <a:spcPts val="3779"/>
              </a:lnSpc>
              <a:spcBef>
                <a:spcPct val="0"/>
              </a:spcBef>
            </a:pPr>
            <a:r>
              <a:rPr lang="en-US" b="true" sz="2699" strike="noStrike" u="none">
                <a:solidFill>
                  <a:srgbClr val="FF2768"/>
                </a:solidFill>
                <a:latin typeface="Open Sans Medium"/>
                <a:ea typeface="Open Sans Medium"/>
                <a:cs typeface="Open Sans Medium"/>
                <a:sym typeface="Open Sans Medium"/>
              </a:rPr>
              <a:t>File Name Matching</a:t>
            </a:r>
          </a:p>
        </p:txBody>
      </p:sp>
      <p:sp>
        <p:nvSpPr>
          <p:cNvPr name="TextBox 25" id="25"/>
          <p:cNvSpPr txBox="true"/>
          <p:nvPr/>
        </p:nvSpPr>
        <p:spPr>
          <a:xfrm rot="0">
            <a:off x="11277050" y="8646795"/>
            <a:ext cx="5982250" cy="611505"/>
          </a:xfrm>
          <a:prstGeom prst="rect">
            <a:avLst/>
          </a:prstGeom>
        </p:spPr>
        <p:txBody>
          <a:bodyPr anchor="t" rtlCol="false" tIns="0" lIns="0" bIns="0" rIns="0">
            <a:spAutoFit/>
          </a:bodyPr>
          <a:lstStyle/>
          <a:p>
            <a:pPr algn="just" marL="0" indent="0" lvl="0">
              <a:lnSpc>
                <a:spcPts val="2520"/>
              </a:lnSpc>
              <a:spcBef>
                <a:spcPct val="0"/>
              </a:spcBef>
            </a:pPr>
            <a:r>
              <a:rPr lang="en-US" sz="1800" strike="noStrike" u="none">
                <a:solidFill>
                  <a:srgbClr val="FFFFFF"/>
                </a:solidFill>
                <a:latin typeface="Open Sans"/>
                <a:ea typeface="Open Sans"/>
                <a:cs typeface="Open Sans"/>
                <a:sym typeface="Open Sans"/>
              </a:rPr>
              <a:t>If the file name and class name don't match, Java will throw an error and the program won't run.</a:t>
            </a:r>
          </a:p>
        </p:txBody>
      </p:sp>
      <p:sp>
        <p:nvSpPr>
          <p:cNvPr name="TextBox 26" id="26"/>
          <p:cNvSpPr txBox="true"/>
          <p:nvPr/>
        </p:nvSpPr>
        <p:spPr>
          <a:xfrm rot="0">
            <a:off x="11277050" y="7972871"/>
            <a:ext cx="5982250" cy="465087"/>
          </a:xfrm>
          <a:prstGeom prst="rect">
            <a:avLst/>
          </a:prstGeom>
        </p:spPr>
        <p:txBody>
          <a:bodyPr anchor="t" rtlCol="false" tIns="0" lIns="0" bIns="0" rIns="0">
            <a:spAutoFit/>
          </a:bodyPr>
          <a:lstStyle/>
          <a:p>
            <a:pPr algn="l" marL="0" indent="0" lvl="0">
              <a:lnSpc>
                <a:spcPts val="3779"/>
              </a:lnSpc>
              <a:spcBef>
                <a:spcPct val="0"/>
              </a:spcBef>
            </a:pPr>
            <a:r>
              <a:rPr lang="en-US" b="true" sz="2699" strike="noStrike" u="none">
                <a:solidFill>
                  <a:srgbClr val="FF2768"/>
                </a:solidFill>
                <a:latin typeface="Open Sans Medium"/>
                <a:ea typeface="Open Sans Medium"/>
                <a:cs typeface="Open Sans Medium"/>
                <a:sym typeface="Open Sans Medium"/>
              </a:rPr>
              <a:t>Error Prevention</a:t>
            </a:r>
          </a:p>
        </p:txBody>
      </p:sp>
      <p:grpSp>
        <p:nvGrpSpPr>
          <p:cNvPr name="Group 27" id="27"/>
          <p:cNvGrpSpPr/>
          <p:nvPr/>
        </p:nvGrpSpPr>
        <p:grpSpPr>
          <a:xfrm rot="0">
            <a:off x="9580333" y="4356884"/>
            <a:ext cx="1228279" cy="1228279"/>
            <a:chOff x="0" y="0"/>
            <a:chExt cx="323497" cy="323497"/>
          </a:xfrm>
        </p:grpSpPr>
        <p:sp>
          <p:nvSpPr>
            <p:cNvPr name="Freeform 28" id="28"/>
            <p:cNvSpPr/>
            <p:nvPr/>
          </p:nvSpPr>
          <p:spPr>
            <a:xfrm flipH="false" flipV="false" rot="0">
              <a:off x="0" y="0"/>
              <a:ext cx="323497" cy="323497"/>
            </a:xfrm>
            <a:custGeom>
              <a:avLst/>
              <a:gdLst/>
              <a:ahLst/>
              <a:cxnLst/>
              <a:rect r="r" b="b" t="t" l="l"/>
              <a:pathLst>
                <a:path h="323497" w="323497">
                  <a:moveTo>
                    <a:pt x="161749" y="0"/>
                  </a:moveTo>
                  <a:lnTo>
                    <a:pt x="161749" y="0"/>
                  </a:lnTo>
                  <a:cubicBezTo>
                    <a:pt x="251080" y="0"/>
                    <a:pt x="323497" y="72417"/>
                    <a:pt x="323497" y="161749"/>
                  </a:cubicBezTo>
                  <a:lnTo>
                    <a:pt x="323497" y="161749"/>
                  </a:lnTo>
                  <a:cubicBezTo>
                    <a:pt x="323497" y="251080"/>
                    <a:pt x="251080" y="323497"/>
                    <a:pt x="161749" y="323497"/>
                  </a:cubicBezTo>
                  <a:lnTo>
                    <a:pt x="161749" y="323497"/>
                  </a:lnTo>
                  <a:cubicBezTo>
                    <a:pt x="72417" y="323497"/>
                    <a:pt x="0" y="251080"/>
                    <a:pt x="0" y="161749"/>
                  </a:cubicBezTo>
                  <a:lnTo>
                    <a:pt x="0" y="161749"/>
                  </a:lnTo>
                  <a:cubicBezTo>
                    <a:pt x="0" y="72417"/>
                    <a:pt x="72417" y="0"/>
                    <a:pt x="161749" y="0"/>
                  </a:cubicBezTo>
                  <a:close/>
                </a:path>
              </a:pathLst>
            </a:custGeom>
            <a:solidFill>
              <a:srgbClr val="FF2768"/>
            </a:solidFill>
          </p:spPr>
        </p:sp>
        <p:sp>
          <p:nvSpPr>
            <p:cNvPr name="TextBox 29" id="29"/>
            <p:cNvSpPr txBox="true"/>
            <p:nvPr/>
          </p:nvSpPr>
          <p:spPr>
            <a:xfrm>
              <a:off x="0" y="-57150"/>
              <a:ext cx="323497" cy="380647"/>
            </a:xfrm>
            <a:prstGeom prst="rect">
              <a:avLst/>
            </a:prstGeom>
          </p:spPr>
          <p:txBody>
            <a:bodyPr anchor="ctr" rtlCol="false" tIns="50800" lIns="50800" bIns="50800" rIns="50800"/>
            <a:lstStyle/>
            <a:p>
              <a:pPr algn="ctr" marL="0" indent="0" lvl="0">
                <a:lnSpc>
                  <a:spcPts val="3501"/>
                </a:lnSpc>
              </a:pPr>
            </a:p>
          </p:txBody>
        </p:sp>
      </p:grpSp>
      <p:grpSp>
        <p:nvGrpSpPr>
          <p:cNvPr name="Group 30" id="30"/>
          <p:cNvGrpSpPr/>
          <p:nvPr/>
        </p:nvGrpSpPr>
        <p:grpSpPr>
          <a:xfrm rot="0">
            <a:off x="9580333" y="6193452"/>
            <a:ext cx="1228279" cy="1228279"/>
            <a:chOff x="0" y="0"/>
            <a:chExt cx="323497" cy="323497"/>
          </a:xfrm>
        </p:grpSpPr>
        <p:sp>
          <p:nvSpPr>
            <p:cNvPr name="Freeform 31" id="31"/>
            <p:cNvSpPr/>
            <p:nvPr/>
          </p:nvSpPr>
          <p:spPr>
            <a:xfrm flipH="false" flipV="false" rot="0">
              <a:off x="0" y="0"/>
              <a:ext cx="323497" cy="323497"/>
            </a:xfrm>
            <a:custGeom>
              <a:avLst/>
              <a:gdLst/>
              <a:ahLst/>
              <a:cxnLst/>
              <a:rect r="r" b="b" t="t" l="l"/>
              <a:pathLst>
                <a:path h="323497" w="323497">
                  <a:moveTo>
                    <a:pt x="161749" y="0"/>
                  </a:moveTo>
                  <a:lnTo>
                    <a:pt x="161749" y="0"/>
                  </a:lnTo>
                  <a:cubicBezTo>
                    <a:pt x="251080" y="0"/>
                    <a:pt x="323497" y="72417"/>
                    <a:pt x="323497" y="161749"/>
                  </a:cubicBezTo>
                  <a:lnTo>
                    <a:pt x="323497" y="161749"/>
                  </a:lnTo>
                  <a:cubicBezTo>
                    <a:pt x="323497" y="251080"/>
                    <a:pt x="251080" y="323497"/>
                    <a:pt x="161749" y="323497"/>
                  </a:cubicBezTo>
                  <a:lnTo>
                    <a:pt x="161749" y="323497"/>
                  </a:lnTo>
                  <a:cubicBezTo>
                    <a:pt x="72417" y="323497"/>
                    <a:pt x="0" y="251080"/>
                    <a:pt x="0" y="161749"/>
                  </a:cubicBezTo>
                  <a:lnTo>
                    <a:pt x="0" y="161749"/>
                  </a:lnTo>
                  <a:cubicBezTo>
                    <a:pt x="0" y="72417"/>
                    <a:pt x="72417" y="0"/>
                    <a:pt x="161749" y="0"/>
                  </a:cubicBezTo>
                  <a:close/>
                </a:path>
              </a:pathLst>
            </a:custGeom>
            <a:solidFill>
              <a:srgbClr val="FF2768"/>
            </a:solidFill>
          </p:spPr>
        </p:sp>
        <p:sp>
          <p:nvSpPr>
            <p:cNvPr name="TextBox 32" id="32"/>
            <p:cNvSpPr txBox="true"/>
            <p:nvPr/>
          </p:nvSpPr>
          <p:spPr>
            <a:xfrm>
              <a:off x="0" y="-57150"/>
              <a:ext cx="323497" cy="380647"/>
            </a:xfrm>
            <a:prstGeom prst="rect">
              <a:avLst/>
            </a:prstGeom>
          </p:spPr>
          <p:txBody>
            <a:bodyPr anchor="ctr" rtlCol="false" tIns="50800" lIns="50800" bIns="50800" rIns="50800"/>
            <a:lstStyle/>
            <a:p>
              <a:pPr algn="ctr" marL="0" indent="0" lvl="0">
                <a:lnSpc>
                  <a:spcPts val="3501"/>
                </a:lnSpc>
              </a:pPr>
            </a:p>
          </p:txBody>
        </p:sp>
      </p:grpSp>
      <p:grpSp>
        <p:nvGrpSpPr>
          <p:cNvPr name="Group 33" id="33"/>
          <p:cNvGrpSpPr/>
          <p:nvPr/>
        </p:nvGrpSpPr>
        <p:grpSpPr>
          <a:xfrm rot="0">
            <a:off x="9580333" y="8030021"/>
            <a:ext cx="1228279" cy="1228279"/>
            <a:chOff x="0" y="0"/>
            <a:chExt cx="323497" cy="323497"/>
          </a:xfrm>
        </p:grpSpPr>
        <p:sp>
          <p:nvSpPr>
            <p:cNvPr name="Freeform 34" id="34"/>
            <p:cNvSpPr/>
            <p:nvPr/>
          </p:nvSpPr>
          <p:spPr>
            <a:xfrm flipH="false" flipV="false" rot="0">
              <a:off x="0" y="0"/>
              <a:ext cx="323497" cy="323497"/>
            </a:xfrm>
            <a:custGeom>
              <a:avLst/>
              <a:gdLst/>
              <a:ahLst/>
              <a:cxnLst/>
              <a:rect r="r" b="b" t="t" l="l"/>
              <a:pathLst>
                <a:path h="323497" w="323497">
                  <a:moveTo>
                    <a:pt x="161749" y="0"/>
                  </a:moveTo>
                  <a:lnTo>
                    <a:pt x="161749" y="0"/>
                  </a:lnTo>
                  <a:cubicBezTo>
                    <a:pt x="251080" y="0"/>
                    <a:pt x="323497" y="72417"/>
                    <a:pt x="323497" y="161749"/>
                  </a:cubicBezTo>
                  <a:lnTo>
                    <a:pt x="323497" y="161749"/>
                  </a:lnTo>
                  <a:cubicBezTo>
                    <a:pt x="323497" y="251080"/>
                    <a:pt x="251080" y="323497"/>
                    <a:pt x="161749" y="323497"/>
                  </a:cubicBezTo>
                  <a:lnTo>
                    <a:pt x="161749" y="323497"/>
                  </a:lnTo>
                  <a:cubicBezTo>
                    <a:pt x="72417" y="323497"/>
                    <a:pt x="0" y="251080"/>
                    <a:pt x="0" y="161749"/>
                  </a:cubicBezTo>
                  <a:lnTo>
                    <a:pt x="0" y="161749"/>
                  </a:lnTo>
                  <a:cubicBezTo>
                    <a:pt x="0" y="72417"/>
                    <a:pt x="72417" y="0"/>
                    <a:pt x="161749" y="0"/>
                  </a:cubicBezTo>
                  <a:close/>
                </a:path>
              </a:pathLst>
            </a:custGeom>
            <a:solidFill>
              <a:srgbClr val="FF2768"/>
            </a:solidFill>
          </p:spPr>
        </p:sp>
        <p:sp>
          <p:nvSpPr>
            <p:cNvPr name="TextBox 35" id="35"/>
            <p:cNvSpPr txBox="true"/>
            <p:nvPr/>
          </p:nvSpPr>
          <p:spPr>
            <a:xfrm>
              <a:off x="0" y="-57150"/>
              <a:ext cx="323497" cy="380647"/>
            </a:xfrm>
            <a:prstGeom prst="rect">
              <a:avLst/>
            </a:prstGeom>
          </p:spPr>
          <p:txBody>
            <a:bodyPr anchor="ctr" rtlCol="false" tIns="50800" lIns="50800" bIns="50800" rIns="50800"/>
            <a:lstStyle/>
            <a:p>
              <a:pPr algn="ctr" marL="0" indent="0" lvl="0">
                <a:lnSpc>
                  <a:spcPts val="3501"/>
                </a:lnSpc>
              </a:pPr>
            </a:p>
          </p:txBody>
        </p:sp>
      </p:grpSp>
      <p:sp>
        <p:nvSpPr>
          <p:cNvPr name="TextBox 36" id="36"/>
          <p:cNvSpPr txBox="true"/>
          <p:nvPr/>
        </p:nvSpPr>
        <p:spPr>
          <a:xfrm rot="0">
            <a:off x="9788231" y="2899522"/>
            <a:ext cx="812484" cy="422286"/>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01</a:t>
            </a:r>
          </a:p>
        </p:txBody>
      </p:sp>
      <p:sp>
        <p:nvSpPr>
          <p:cNvPr name="TextBox 37" id="37"/>
          <p:cNvSpPr txBox="true"/>
          <p:nvPr/>
        </p:nvSpPr>
        <p:spPr>
          <a:xfrm rot="0">
            <a:off x="9788231" y="4736090"/>
            <a:ext cx="812484" cy="422286"/>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02</a:t>
            </a:r>
          </a:p>
        </p:txBody>
      </p:sp>
      <p:sp>
        <p:nvSpPr>
          <p:cNvPr name="TextBox 38" id="38"/>
          <p:cNvSpPr txBox="true"/>
          <p:nvPr/>
        </p:nvSpPr>
        <p:spPr>
          <a:xfrm rot="0">
            <a:off x="9788231" y="6572659"/>
            <a:ext cx="812484" cy="422286"/>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03</a:t>
            </a:r>
          </a:p>
        </p:txBody>
      </p:sp>
      <p:sp>
        <p:nvSpPr>
          <p:cNvPr name="TextBox 39" id="39"/>
          <p:cNvSpPr txBox="true"/>
          <p:nvPr/>
        </p:nvSpPr>
        <p:spPr>
          <a:xfrm rot="0">
            <a:off x="9788231" y="8409228"/>
            <a:ext cx="812484" cy="422286"/>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04</a:t>
            </a:r>
          </a:p>
        </p:txBody>
      </p:sp>
      <p:sp>
        <p:nvSpPr>
          <p:cNvPr name="Freeform 40" id="40"/>
          <p:cNvSpPr/>
          <p:nvPr/>
        </p:nvSpPr>
        <p:spPr>
          <a:xfrm flipH="false" flipV="false" rot="0">
            <a:off x="7760343" y="2276662"/>
            <a:ext cx="471358" cy="487306"/>
          </a:xfrm>
          <a:custGeom>
            <a:avLst/>
            <a:gdLst/>
            <a:ahLst/>
            <a:cxnLst/>
            <a:rect r="r" b="b" t="t" l="l"/>
            <a:pathLst>
              <a:path h="487306" w="471358">
                <a:moveTo>
                  <a:pt x="0" y="0"/>
                </a:moveTo>
                <a:lnTo>
                  <a:pt x="471358" y="0"/>
                </a:lnTo>
                <a:lnTo>
                  <a:pt x="471358" y="487306"/>
                </a:lnTo>
                <a:lnTo>
                  <a:pt x="0" y="4873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561086" y="-4036332"/>
            <a:ext cx="7394274" cy="7394274"/>
          </a:xfrm>
          <a:custGeom>
            <a:avLst/>
            <a:gdLst/>
            <a:ahLst/>
            <a:cxnLst/>
            <a:rect r="r" b="b" t="t" l="l"/>
            <a:pathLst>
              <a:path h="7394274" w="7394274">
                <a:moveTo>
                  <a:pt x="0" y="0"/>
                </a:moveTo>
                <a:lnTo>
                  <a:pt x="7394274" y="0"/>
                </a:lnTo>
                <a:lnTo>
                  <a:pt x="7394274" y="7394274"/>
                </a:lnTo>
                <a:lnTo>
                  <a:pt x="0" y="7394274"/>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10800000">
            <a:off x="-4156279" y="7523558"/>
            <a:ext cx="7394274" cy="7394274"/>
          </a:xfrm>
          <a:custGeom>
            <a:avLst/>
            <a:gdLst/>
            <a:ahLst/>
            <a:cxnLst/>
            <a:rect r="r" b="b" t="t" l="l"/>
            <a:pathLst>
              <a:path h="7394274" w="7394274">
                <a:moveTo>
                  <a:pt x="7394274" y="7394274"/>
                </a:moveTo>
                <a:lnTo>
                  <a:pt x="0" y="7394274"/>
                </a:lnTo>
                <a:lnTo>
                  <a:pt x="0" y="0"/>
                </a:lnTo>
                <a:lnTo>
                  <a:pt x="7394274" y="0"/>
                </a:lnTo>
                <a:lnTo>
                  <a:pt x="7394274" y="7394274"/>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6901637" y="1028700"/>
            <a:ext cx="357663" cy="271117"/>
            <a:chOff x="0" y="0"/>
            <a:chExt cx="476884" cy="361489"/>
          </a:xfrm>
        </p:grpSpPr>
        <p:sp>
          <p:nvSpPr>
            <p:cNvPr name="AutoShape 5" id="5"/>
            <p:cNvSpPr/>
            <p:nvPr/>
          </p:nvSpPr>
          <p:spPr>
            <a:xfrm>
              <a:off x="0" y="19050"/>
              <a:ext cx="476884" cy="0"/>
            </a:xfrm>
            <a:prstGeom prst="line">
              <a:avLst/>
            </a:prstGeom>
            <a:ln cap="flat" w="38100">
              <a:solidFill>
                <a:srgbClr val="FFFFFF"/>
              </a:solidFill>
              <a:prstDash val="solid"/>
              <a:headEnd type="none" len="sm" w="sm"/>
              <a:tailEnd type="none" len="sm" w="sm"/>
            </a:ln>
          </p:spPr>
        </p:sp>
        <p:sp>
          <p:nvSpPr>
            <p:cNvPr name="AutoShape 6" id="6"/>
            <p:cNvSpPr/>
            <p:nvPr/>
          </p:nvSpPr>
          <p:spPr>
            <a:xfrm>
              <a:off x="0" y="180744"/>
              <a:ext cx="476884" cy="0"/>
            </a:xfrm>
            <a:prstGeom prst="line">
              <a:avLst/>
            </a:prstGeom>
            <a:ln cap="flat" w="38100">
              <a:solidFill>
                <a:srgbClr val="FFFFFF"/>
              </a:solidFill>
              <a:prstDash val="solid"/>
              <a:headEnd type="none" len="sm" w="sm"/>
              <a:tailEnd type="none" len="sm" w="sm"/>
            </a:ln>
          </p:spPr>
        </p:sp>
        <p:sp>
          <p:nvSpPr>
            <p:cNvPr name="AutoShape 7" id="7"/>
            <p:cNvSpPr/>
            <p:nvPr/>
          </p:nvSpPr>
          <p:spPr>
            <a:xfrm>
              <a:off x="0" y="342439"/>
              <a:ext cx="476884" cy="0"/>
            </a:xfrm>
            <a:prstGeom prst="line">
              <a:avLst/>
            </a:prstGeom>
            <a:ln cap="flat" w="38100">
              <a:solidFill>
                <a:srgbClr val="FFFFFF"/>
              </a:solidFill>
              <a:prstDash val="solid"/>
              <a:headEnd type="none" len="sm" w="sm"/>
              <a:tailEnd type="none" len="sm" w="sm"/>
            </a:ln>
          </p:spPr>
        </p:sp>
      </p:grpSp>
      <p:grpSp>
        <p:nvGrpSpPr>
          <p:cNvPr name="Group 8" id="8"/>
          <p:cNvGrpSpPr/>
          <p:nvPr/>
        </p:nvGrpSpPr>
        <p:grpSpPr>
          <a:xfrm rot="0">
            <a:off x="1028700" y="4493622"/>
            <a:ext cx="7797150" cy="5427177"/>
            <a:chOff x="0" y="0"/>
            <a:chExt cx="3447205" cy="2399414"/>
          </a:xfrm>
        </p:grpSpPr>
        <p:sp>
          <p:nvSpPr>
            <p:cNvPr name="Freeform 9" id="9"/>
            <p:cNvSpPr/>
            <p:nvPr/>
          </p:nvSpPr>
          <p:spPr>
            <a:xfrm flipH="false" flipV="false" rot="0">
              <a:off x="0" y="0"/>
              <a:ext cx="3447205" cy="2399414"/>
            </a:xfrm>
            <a:custGeom>
              <a:avLst/>
              <a:gdLst/>
              <a:ahLst/>
              <a:cxnLst/>
              <a:rect r="r" b="b" t="t" l="l"/>
              <a:pathLst>
                <a:path h="2399414" w="3447205">
                  <a:moveTo>
                    <a:pt x="29788" y="0"/>
                  </a:moveTo>
                  <a:lnTo>
                    <a:pt x="3417417" y="0"/>
                  </a:lnTo>
                  <a:cubicBezTo>
                    <a:pt x="3433868" y="0"/>
                    <a:pt x="3447205" y="13336"/>
                    <a:pt x="3447205" y="29788"/>
                  </a:cubicBezTo>
                  <a:lnTo>
                    <a:pt x="3447205" y="2369626"/>
                  </a:lnTo>
                  <a:cubicBezTo>
                    <a:pt x="3447205" y="2377526"/>
                    <a:pt x="3444067" y="2385103"/>
                    <a:pt x="3438480" y="2390689"/>
                  </a:cubicBezTo>
                  <a:cubicBezTo>
                    <a:pt x="3432894" y="2396275"/>
                    <a:pt x="3425317" y="2399414"/>
                    <a:pt x="3417417" y="2399414"/>
                  </a:cubicBezTo>
                  <a:lnTo>
                    <a:pt x="29788" y="2399414"/>
                  </a:lnTo>
                  <a:cubicBezTo>
                    <a:pt x="13336" y="2399414"/>
                    <a:pt x="0" y="2386077"/>
                    <a:pt x="0" y="2369626"/>
                  </a:cubicBezTo>
                  <a:lnTo>
                    <a:pt x="0" y="29788"/>
                  </a:lnTo>
                  <a:cubicBezTo>
                    <a:pt x="0" y="21887"/>
                    <a:pt x="3138" y="14311"/>
                    <a:pt x="8725" y="8725"/>
                  </a:cubicBezTo>
                  <a:cubicBezTo>
                    <a:pt x="14311" y="3138"/>
                    <a:pt x="21887" y="0"/>
                    <a:pt x="29788" y="0"/>
                  </a:cubicBezTo>
                  <a:close/>
                </a:path>
              </a:pathLst>
            </a:custGeom>
            <a:blipFill>
              <a:blip r:embed="rId4"/>
              <a:stretch>
                <a:fillRect l="-11056" t="0" r="-11056" b="0"/>
              </a:stretch>
            </a:blipFill>
          </p:spPr>
        </p:sp>
      </p:grpSp>
      <p:sp>
        <p:nvSpPr>
          <p:cNvPr name="Freeform 10" id="10"/>
          <p:cNvSpPr/>
          <p:nvPr/>
        </p:nvSpPr>
        <p:spPr>
          <a:xfrm flipH="false" flipV="false" rot="0">
            <a:off x="13201650" y="1056163"/>
            <a:ext cx="471358" cy="487306"/>
          </a:xfrm>
          <a:custGeom>
            <a:avLst/>
            <a:gdLst/>
            <a:ahLst/>
            <a:cxnLst/>
            <a:rect r="r" b="b" t="t" l="l"/>
            <a:pathLst>
              <a:path h="487306" w="471358">
                <a:moveTo>
                  <a:pt x="0" y="0"/>
                </a:moveTo>
                <a:lnTo>
                  <a:pt x="471358" y="0"/>
                </a:lnTo>
                <a:lnTo>
                  <a:pt x="471358" y="487307"/>
                </a:lnTo>
                <a:lnTo>
                  <a:pt x="0" y="4873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1028700" y="990600"/>
            <a:ext cx="2692596" cy="727748"/>
          </a:xfrm>
          <a:prstGeom prst="rect">
            <a:avLst/>
          </a:prstGeom>
        </p:spPr>
        <p:txBody>
          <a:bodyPr anchor="t" rtlCol="false" tIns="0" lIns="0" bIns="0" rIns="0">
            <a:spAutoFit/>
          </a:bodyPr>
          <a:lstStyle/>
          <a:p>
            <a:pPr algn="l" marL="0" indent="0" lvl="0">
              <a:lnSpc>
                <a:spcPts val="2937"/>
              </a:lnSpc>
              <a:spcBef>
                <a:spcPct val="0"/>
              </a:spcBef>
            </a:pPr>
            <a:r>
              <a:rPr lang="en-US" b="true" sz="2098">
                <a:solidFill>
                  <a:srgbClr val="FFFFFF"/>
                </a:solidFill>
                <a:latin typeface="Open Sans Medium"/>
                <a:ea typeface="Open Sans Medium"/>
                <a:cs typeface="Open Sans Medium"/>
                <a:sym typeface="Open Sans Medium"/>
              </a:rPr>
              <a:t>Getting Started with Java</a:t>
            </a:r>
          </a:p>
        </p:txBody>
      </p:sp>
      <p:sp>
        <p:nvSpPr>
          <p:cNvPr name="TextBox 12" id="12"/>
          <p:cNvSpPr txBox="true"/>
          <p:nvPr/>
        </p:nvSpPr>
        <p:spPr>
          <a:xfrm rot="0">
            <a:off x="1028700" y="2425065"/>
            <a:ext cx="7465894" cy="1916004"/>
          </a:xfrm>
          <a:prstGeom prst="rect">
            <a:avLst/>
          </a:prstGeom>
        </p:spPr>
        <p:txBody>
          <a:bodyPr anchor="t" rtlCol="false" tIns="0" lIns="0" bIns="0" rIns="0">
            <a:spAutoFit/>
          </a:bodyPr>
          <a:lstStyle/>
          <a:p>
            <a:pPr algn="l" marL="0" indent="0" lvl="0">
              <a:lnSpc>
                <a:spcPts val="7793"/>
              </a:lnSpc>
              <a:spcBef>
                <a:spcPct val="0"/>
              </a:spcBef>
            </a:pPr>
            <a:r>
              <a:rPr lang="en-US" b="true" sz="5566">
                <a:solidFill>
                  <a:srgbClr val="FFFFFF"/>
                </a:solidFill>
                <a:latin typeface="Pattanakarn Bold"/>
                <a:ea typeface="Pattanakarn Bold"/>
                <a:cs typeface="Pattanakarn Bold"/>
                <a:sym typeface="Pattanakarn Bold"/>
              </a:rPr>
              <a:t>THE MAIN METHOD – EXPLANATION</a:t>
            </a:r>
          </a:p>
        </p:txBody>
      </p:sp>
      <p:sp>
        <p:nvSpPr>
          <p:cNvPr name="TextBox 13" id="13"/>
          <p:cNvSpPr txBox="true"/>
          <p:nvPr/>
        </p:nvSpPr>
        <p:spPr>
          <a:xfrm rot="0">
            <a:off x="10204177" y="2730980"/>
            <a:ext cx="7413675" cy="5839305"/>
          </a:xfrm>
          <a:prstGeom prst="rect">
            <a:avLst/>
          </a:prstGeom>
        </p:spPr>
        <p:txBody>
          <a:bodyPr anchor="t" rtlCol="false" tIns="0" lIns="0" bIns="0" rIns="0">
            <a:spAutoFit/>
          </a:bodyPr>
          <a:lstStyle/>
          <a:p>
            <a:pPr algn="just" marL="0" indent="0" lvl="0">
              <a:lnSpc>
                <a:spcPts val="5205"/>
              </a:lnSpc>
              <a:spcBef>
                <a:spcPct val="0"/>
              </a:spcBef>
            </a:pPr>
            <a:r>
              <a:rPr lang="en-US" sz="3718">
                <a:solidFill>
                  <a:srgbClr val="FFFFFF"/>
                </a:solidFill>
                <a:latin typeface="Open Sans"/>
                <a:ea typeface="Open Sans"/>
                <a:cs typeface="Open Sans"/>
                <a:sym typeface="Open Sans"/>
              </a:rPr>
              <a:t>The main() method is the entry point of every Java program. Its syntax is: public static void main(String[] args). Any code written inside the main() method will be executed when the program runs. Think of main() as the starting point — without it, your Java program cannot run.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561086" y="-4036332"/>
            <a:ext cx="7394274" cy="7394274"/>
          </a:xfrm>
          <a:custGeom>
            <a:avLst/>
            <a:gdLst/>
            <a:ahLst/>
            <a:cxnLst/>
            <a:rect r="r" b="b" t="t" l="l"/>
            <a:pathLst>
              <a:path h="7394274" w="7394274">
                <a:moveTo>
                  <a:pt x="0" y="0"/>
                </a:moveTo>
                <a:lnTo>
                  <a:pt x="7394274" y="0"/>
                </a:lnTo>
                <a:lnTo>
                  <a:pt x="7394274" y="7394274"/>
                </a:lnTo>
                <a:lnTo>
                  <a:pt x="0" y="7394274"/>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10800000">
            <a:off x="-4156279" y="7523558"/>
            <a:ext cx="7394274" cy="7394274"/>
          </a:xfrm>
          <a:custGeom>
            <a:avLst/>
            <a:gdLst/>
            <a:ahLst/>
            <a:cxnLst/>
            <a:rect r="r" b="b" t="t" l="l"/>
            <a:pathLst>
              <a:path h="7394274" w="7394274">
                <a:moveTo>
                  <a:pt x="7394274" y="7394274"/>
                </a:moveTo>
                <a:lnTo>
                  <a:pt x="0" y="7394274"/>
                </a:lnTo>
                <a:lnTo>
                  <a:pt x="0" y="0"/>
                </a:lnTo>
                <a:lnTo>
                  <a:pt x="7394274" y="0"/>
                </a:lnTo>
                <a:lnTo>
                  <a:pt x="7394274" y="7394274"/>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6901637" y="1028700"/>
            <a:ext cx="357663" cy="271117"/>
            <a:chOff x="0" y="0"/>
            <a:chExt cx="476884" cy="361489"/>
          </a:xfrm>
        </p:grpSpPr>
        <p:sp>
          <p:nvSpPr>
            <p:cNvPr name="AutoShape 5" id="5"/>
            <p:cNvSpPr/>
            <p:nvPr/>
          </p:nvSpPr>
          <p:spPr>
            <a:xfrm>
              <a:off x="0" y="19050"/>
              <a:ext cx="476884" cy="0"/>
            </a:xfrm>
            <a:prstGeom prst="line">
              <a:avLst/>
            </a:prstGeom>
            <a:ln cap="flat" w="38100">
              <a:solidFill>
                <a:srgbClr val="FFFFFF"/>
              </a:solidFill>
              <a:prstDash val="solid"/>
              <a:headEnd type="none" len="sm" w="sm"/>
              <a:tailEnd type="none" len="sm" w="sm"/>
            </a:ln>
          </p:spPr>
        </p:sp>
        <p:sp>
          <p:nvSpPr>
            <p:cNvPr name="AutoShape 6" id="6"/>
            <p:cNvSpPr/>
            <p:nvPr/>
          </p:nvSpPr>
          <p:spPr>
            <a:xfrm>
              <a:off x="0" y="180744"/>
              <a:ext cx="476884" cy="0"/>
            </a:xfrm>
            <a:prstGeom prst="line">
              <a:avLst/>
            </a:prstGeom>
            <a:ln cap="flat" w="38100">
              <a:solidFill>
                <a:srgbClr val="FFFFFF"/>
              </a:solidFill>
              <a:prstDash val="solid"/>
              <a:headEnd type="none" len="sm" w="sm"/>
              <a:tailEnd type="none" len="sm" w="sm"/>
            </a:ln>
          </p:spPr>
        </p:sp>
        <p:sp>
          <p:nvSpPr>
            <p:cNvPr name="AutoShape 7" id="7"/>
            <p:cNvSpPr/>
            <p:nvPr/>
          </p:nvSpPr>
          <p:spPr>
            <a:xfrm>
              <a:off x="0" y="342439"/>
              <a:ext cx="476884" cy="0"/>
            </a:xfrm>
            <a:prstGeom prst="line">
              <a:avLst/>
            </a:prstGeom>
            <a:ln cap="flat" w="38100">
              <a:solidFill>
                <a:srgbClr val="FFFFFF"/>
              </a:solidFill>
              <a:prstDash val="solid"/>
              <a:headEnd type="none" len="sm" w="sm"/>
              <a:tailEnd type="none" len="sm" w="sm"/>
            </a:ln>
          </p:spPr>
        </p:sp>
      </p:grpSp>
      <p:grpSp>
        <p:nvGrpSpPr>
          <p:cNvPr name="Group 8" id="8"/>
          <p:cNvGrpSpPr/>
          <p:nvPr/>
        </p:nvGrpSpPr>
        <p:grpSpPr>
          <a:xfrm rot="0">
            <a:off x="744265" y="4534953"/>
            <a:ext cx="7464855" cy="5400107"/>
            <a:chOff x="0" y="0"/>
            <a:chExt cx="2514545" cy="1819032"/>
          </a:xfrm>
        </p:grpSpPr>
        <p:sp>
          <p:nvSpPr>
            <p:cNvPr name="Freeform 9" id="9"/>
            <p:cNvSpPr/>
            <p:nvPr/>
          </p:nvSpPr>
          <p:spPr>
            <a:xfrm flipH="false" flipV="false" rot="0">
              <a:off x="0" y="0"/>
              <a:ext cx="2514545" cy="1819032"/>
            </a:xfrm>
            <a:custGeom>
              <a:avLst/>
              <a:gdLst/>
              <a:ahLst/>
              <a:cxnLst/>
              <a:rect r="r" b="b" t="t" l="l"/>
              <a:pathLst>
                <a:path h="1819032" w="2514545">
                  <a:moveTo>
                    <a:pt x="31113" y="0"/>
                  </a:moveTo>
                  <a:lnTo>
                    <a:pt x="2483431" y="0"/>
                  </a:lnTo>
                  <a:cubicBezTo>
                    <a:pt x="2491683" y="0"/>
                    <a:pt x="2499597" y="3278"/>
                    <a:pt x="2505432" y="9113"/>
                  </a:cubicBezTo>
                  <a:cubicBezTo>
                    <a:pt x="2511266" y="14948"/>
                    <a:pt x="2514545" y="22862"/>
                    <a:pt x="2514545" y="31113"/>
                  </a:cubicBezTo>
                  <a:lnTo>
                    <a:pt x="2514545" y="1787919"/>
                  </a:lnTo>
                  <a:cubicBezTo>
                    <a:pt x="2514545" y="1805102"/>
                    <a:pt x="2500615" y="1819032"/>
                    <a:pt x="2483431" y="1819032"/>
                  </a:cubicBezTo>
                  <a:lnTo>
                    <a:pt x="31113" y="1819032"/>
                  </a:lnTo>
                  <a:cubicBezTo>
                    <a:pt x="13930" y="1819032"/>
                    <a:pt x="0" y="1805102"/>
                    <a:pt x="0" y="1787919"/>
                  </a:cubicBezTo>
                  <a:lnTo>
                    <a:pt x="0" y="31113"/>
                  </a:lnTo>
                  <a:cubicBezTo>
                    <a:pt x="0" y="13930"/>
                    <a:pt x="13930" y="0"/>
                    <a:pt x="31113" y="0"/>
                  </a:cubicBezTo>
                  <a:close/>
                </a:path>
              </a:pathLst>
            </a:custGeom>
            <a:blipFill>
              <a:blip r:embed="rId4"/>
              <a:stretch>
                <a:fillRect l="-13456" t="0" r="-13456" b="0"/>
              </a:stretch>
            </a:blipFill>
          </p:spPr>
        </p:sp>
      </p:grpSp>
      <p:sp>
        <p:nvSpPr>
          <p:cNvPr name="Freeform 10" id="10"/>
          <p:cNvSpPr/>
          <p:nvPr/>
        </p:nvSpPr>
        <p:spPr>
          <a:xfrm flipH="false" flipV="false" rot="0">
            <a:off x="13201650" y="1056163"/>
            <a:ext cx="471358" cy="487306"/>
          </a:xfrm>
          <a:custGeom>
            <a:avLst/>
            <a:gdLst/>
            <a:ahLst/>
            <a:cxnLst/>
            <a:rect r="r" b="b" t="t" l="l"/>
            <a:pathLst>
              <a:path h="487306" w="471358">
                <a:moveTo>
                  <a:pt x="0" y="0"/>
                </a:moveTo>
                <a:lnTo>
                  <a:pt x="471358" y="0"/>
                </a:lnTo>
                <a:lnTo>
                  <a:pt x="471358" y="487307"/>
                </a:lnTo>
                <a:lnTo>
                  <a:pt x="0" y="4873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1028700" y="971550"/>
            <a:ext cx="3447992" cy="905510"/>
          </a:xfrm>
          <a:prstGeom prst="rect">
            <a:avLst/>
          </a:prstGeom>
        </p:spPr>
        <p:txBody>
          <a:bodyPr anchor="t" rtlCol="false" tIns="0" lIns="0" bIns="0" rIns="0">
            <a:spAutoFit/>
          </a:bodyPr>
          <a:lstStyle/>
          <a:p>
            <a:pPr algn="l" marL="0" indent="0" lvl="0">
              <a:lnSpc>
                <a:spcPts val="3640"/>
              </a:lnSpc>
              <a:spcBef>
                <a:spcPct val="0"/>
              </a:spcBef>
            </a:pPr>
            <a:r>
              <a:rPr lang="en-US" b="true" sz="2600">
                <a:solidFill>
                  <a:srgbClr val="FFFFFF"/>
                </a:solidFill>
                <a:latin typeface="Open Sans Medium"/>
                <a:ea typeface="Open Sans Medium"/>
                <a:cs typeface="Open Sans Medium"/>
                <a:sym typeface="Open Sans Medium"/>
              </a:rPr>
              <a:t>Getting Started with Java</a:t>
            </a:r>
          </a:p>
        </p:txBody>
      </p:sp>
      <p:sp>
        <p:nvSpPr>
          <p:cNvPr name="TextBox 12" id="12"/>
          <p:cNvSpPr txBox="true"/>
          <p:nvPr/>
        </p:nvSpPr>
        <p:spPr>
          <a:xfrm rot="0">
            <a:off x="1028700" y="2425065"/>
            <a:ext cx="7465894" cy="1916004"/>
          </a:xfrm>
          <a:prstGeom prst="rect">
            <a:avLst/>
          </a:prstGeom>
        </p:spPr>
        <p:txBody>
          <a:bodyPr anchor="t" rtlCol="false" tIns="0" lIns="0" bIns="0" rIns="0">
            <a:spAutoFit/>
          </a:bodyPr>
          <a:lstStyle/>
          <a:p>
            <a:pPr algn="l" marL="0" indent="0" lvl="0">
              <a:lnSpc>
                <a:spcPts val="7793"/>
              </a:lnSpc>
              <a:spcBef>
                <a:spcPct val="0"/>
              </a:spcBef>
            </a:pPr>
            <a:r>
              <a:rPr lang="en-US" b="true" sz="5566">
                <a:solidFill>
                  <a:srgbClr val="FFFFFF"/>
                </a:solidFill>
                <a:latin typeface="Pattanakarn Bold"/>
                <a:ea typeface="Pattanakarn Bold"/>
                <a:cs typeface="Pattanakarn Bold"/>
                <a:sym typeface="Pattanakarn Bold"/>
              </a:rPr>
              <a:t>THE MAIN METHOD – CODE EXAMPLE</a:t>
            </a:r>
          </a:p>
        </p:txBody>
      </p:sp>
      <p:sp>
        <p:nvSpPr>
          <p:cNvPr name="TextBox 13" id="13"/>
          <p:cNvSpPr txBox="true"/>
          <p:nvPr/>
        </p:nvSpPr>
        <p:spPr>
          <a:xfrm rot="0">
            <a:off x="8494594" y="4264869"/>
            <a:ext cx="9374096" cy="4801794"/>
          </a:xfrm>
          <a:prstGeom prst="rect">
            <a:avLst/>
          </a:prstGeom>
        </p:spPr>
        <p:txBody>
          <a:bodyPr anchor="t" rtlCol="false" tIns="0" lIns="0" bIns="0" rIns="0">
            <a:spAutoFit/>
          </a:bodyPr>
          <a:lstStyle/>
          <a:p>
            <a:pPr algn="just" marL="0" indent="0" lvl="0">
              <a:lnSpc>
                <a:spcPts val="5541"/>
              </a:lnSpc>
              <a:spcBef>
                <a:spcPct val="0"/>
              </a:spcBef>
            </a:pPr>
            <a:r>
              <a:rPr lang="en-US" sz="3958">
                <a:solidFill>
                  <a:srgbClr val="FFFFFF"/>
                </a:solidFill>
                <a:latin typeface="Open Sans"/>
                <a:ea typeface="Open Sans"/>
                <a:cs typeface="Open Sans"/>
                <a:sym typeface="Open Sans"/>
              </a:rPr>
              <a:t>public static void main(String[] args) {</a:t>
            </a:r>
          </a:p>
          <a:p>
            <a:pPr algn="just" marL="0" indent="0" lvl="0">
              <a:lnSpc>
                <a:spcPts val="5541"/>
              </a:lnSpc>
              <a:spcBef>
                <a:spcPct val="0"/>
              </a:spcBef>
            </a:pPr>
            <a:r>
              <a:rPr lang="en-US" sz="3958">
                <a:solidFill>
                  <a:srgbClr val="FFFFFF"/>
                </a:solidFill>
                <a:latin typeface="Open Sans"/>
                <a:ea typeface="Open Sans"/>
                <a:cs typeface="Open Sans"/>
                <a:sym typeface="Open Sans"/>
              </a:rPr>
              <a:t>System.out.println("Hello World");</a:t>
            </a:r>
          </a:p>
          <a:p>
            <a:pPr algn="just" marL="0" indent="0" lvl="0">
              <a:lnSpc>
                <a:spcPts val="5541"/>
              </a:lnSpc>
              <a:spcBef>
                <a:spcPct val="0"/>
              </a:spcBef>
            </a:pPr>
            <a:r>
              <a:rPr lang="en-US" sz="3958">
                <a:solidFill>
                  <a:srgbClr val="FFFFFF"/>
                </a:solidFill>
                <a:latin typeface="Open Sans"/>
                <a:ea typeface="Open Sans"/>
                <a:cs typeface="Open Sans"/>
                <a:sym typeface="Open Sans"/>
              </a:rPr>
              <a:t>}</a:t>
            </a:r>
          </a:p>
          <a:p>
            <a:pPr algn="just" marL="0" indent="0" lvl="0">
              <a:lnSpc>
                <a:spcPts val="5541"/>
              </a:lnSpc>
              <a:spcBef>
                <a:spcPct val="0"/>
              </a:spcBef>
            </a:pPr>
            <a:r>
              <a:rPr lang="en-US" sz="3958">
                <a:solidFill>
                  <a:srgbClr val="FFFFFF"/>
                </a:solidFill>
                <a:latin typeface="Open Sans"/>
                <a:ea typeface="Open Sans"/>
                <a:cs typeface="Open Sans"/>
                <a:sym typeface="Open Sans"/>
              </a:rPr>
              <a:t>This code prints "Hello World" to the console when the program runs. The main() method serves as the entry point for execution.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561086" y="-4036332"/>
            <a:ext cx="7394274" cy="7394274"/>
          </a:xfrm>
          <a:custGeom>
            <a:avLst/>
            <a:gdLst/>
            <a:ahLst/>
            <a:cxnLst/>
            <a:rect r="r" b="b" t="t" l="l"/>
            <a:pathLst>
              <a:path h="7394274" w="7394274">
                <a:moveTo>
                  <a:pt x="0" y="0"/>
                </a:moveTo>
                <a:lnTo>
                  <a:pt x="7394274" y="0"/>
                </a:lnTo>
                <a:lnTo>
                  <a:pt x="7394274" y="7394274"/>
                </a:lnTo>
                <a:lnTo>
                  <a:pt x="0" y="7394274"/>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10800000">
            <a:off x="-4156279" y="7523558"/>
            <a:ext cx="7394274" cy="7394274"/>
          </a:xfrm>
          <a:custGeom>
            <a:avLst/>
            <a:gdLst/>
            <a:ahLst/>
            <a:cxnLst/>
            <a:rect r="r" b="b" t="t" l="l"/>
            <a:pathLst>
              <a:path h="7394274" w="7394274">
                <a:moveTo>
                  <a:pt x="7394274" y="7394274"/>
                </a:moveTo>
                <a:lnTo>
                  <a:pt x="0" y="7394274"/>
                </a:lnTo>
                <a:lnTo>
                  <a:pt x="0" y="0"/>
                </a:lnTo>
                <a:lnTo>
                  <a:pt x="7394274" y="0"/>
                </a:lnTo>
                <a:lnTo>
                  <a:pt x="7394274" y="7394274"/>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6901637" y="1028700"/>
            <a:ext cx="357663" cy="271117"/>
            <a:chOff x="0" y="0"/>
            <a:chExt cx="476884" cy="361489"/>
          </a:xfrm>
        </p:grpSpPr>
        <p:sp>
          <p:nvSpPr>
            <p:cNvPr name="AutoShape 5" id="5"/>
            <p:cNvSpPr/>
            <p:nvPr/>
          </p:nvSpPr>
          <p:spPr>
            <a:xfrm>
              <a:off x="0" y="19050"/>
              <a:ext cx="476884" cy="0"/>
            </a:xfrm>
            <a:prstGeom prst="line">
              <a:avLst/>
            </a:prstGeom>
            <a:ln cap="flat" w="38100">
              <a:solidFill>
                <a:srgbClr val="FFFFFF"/>
              </a:solidFill>
              <a:prstDash val="solid"/>
              <a:headEnd type="none" len="sm" w="sm"/>
              <a:tailEnd type="none" len="sm" w="sm"/>
            </a:ln>
          </p:spPr>
        </p:sp>
        <p:sp>
          <p:nvSpPr>
            <p:cNvPr name="AutoShape 6" id="6"/>
            <p:cNvSpPr/>
            <p:nvPr/>
          </p:nvSpPr>
          <p:spPr>
            <a:xfrm>
              <a:off x="0" y="180744"/>
              <a:ext cx="476884" cy="0"/>
            </a:xfrm>
            <a:prstGeom prst="line">
              <a:avLst/>
            </a:prstGeom>
            <a:ln cap="flat" w="38100">
              <a:solidFill>
                <a:srgbClr val="FFFFFF"/>
              </a:solidFill>
              <a:prstDash val="solid"/>
              <a:headEnd type="none" len="sm" w="sm"/>
              <a:tailEnd type="none" len="sm" w="sm"/>
            </a:ln>
          </p:spPr>
        </p:sp>
        <p:sp>
          <p:nvSpPr>
            <p:cNvPr name="AutoShape 7" id="7"/>
            <p:cNvSpPr/>
            <p:nvPr/>
          </p:nvSpPr>
          <p:spPr>
            <a:xfrm>
              <a:off x="0" y="342439"/>
              <a:ext cx="476884" cy="0"/>
            </a:xfrm>
            <a:prstGeom prst="line">
              <a:avLst/>
            </a:prstGeom>
            <a:ln cap="flat" w="38100">
              <a:solidFill>
                <a:srgbClr val="FFFFFF"/>
              </a:solidFill>
              <a:prstDash val="solid"/>
              <a:headEnd type="none" len="sm" w="sm"/>
              <a:tailEnd type="none" len="sm" w="sm"/>
            </a:ln>
          </p:spPr>
        </p:sp>
      </p:grpSp>
      <p:sp>
        <p:nvSpPr>
          <p:cNvPr name="TextBox 8" id="8"/>
          <p:cNvSpPr txBox="true"/>
          <p:nvPr/>
        </p:nvSpPr>
        <p:spPr>
          <a:xfrm rot="0">
            <a:off x="1028700" y="990600"/>
            <a:ext cx="3259522" cy="843915"/>
          </a:xfrm>
          <a:prstGeom prst="rect">
            <a:avLst/>
          </a:prstGeom>
        </p:spPr>
        <p:txBody>
          <a:bodyPr anchor="t" rtlCol="false" tIns="0" lIns="0" bIns="0" rIns="0">
            <a:spAutoFit/>
          </a:bodyPr>
          <a:lstStyle/>
          <a:p>
            <a:pPr algn="l" marL="0" indent="0" lvl="0">
              <a:lnSpc>
                <a:spcPts val="3432"/>
              </a:lnSpc>
              <a:spcBef>
                <a:spcPct val="0"/>
              </a:spcBef>
            </a:pPr>
            <a:r>
              <a:rPr lang="en-US" b="true" sz="2452">
                <a:solidFill>
                  <a:srgbClr val="FFFFFF"/>
                </a:solidFill>
                <a:latin typeface="Open Sans Medium"/>
                <a:ea typeface="Open Sans Medium"/>
                <a:cs typeface="Open Sans Medium"/>
                <a:sym typeface="Open Sans Medium"/>
              </a:rPr>
              <a:t>Muhammad Mousa AlBothom</a:t>
            </a:r>
          </a:p>
        </p:txBody>
      </p:sp>
      <p:sp>
        <p:nvSpPr>
          <p:cNvPr name="TextBox 9" id="9"/>
          <p:cNvSpPr txBox="true"/>
          <p:nvPr/>
        </p:nvSpPr>
        <p:spPr>
          <a:xfrm rot="0">
            <a:off x="3042243" y="2406015"/>
            <a:ext cx="12203513" cy="962760"/>
          </a:xfrm>
          <a:prstGeom prst="rect">
            <a:avLst/>
          </a:prstGeom>
        </p:spPr>
        <p:txBody>
          <a:bodyPr anchor="t" rtlCol="false" tIns="0" lIns="0" bIns="0" rIns="0">
            <a:spAutoFit/>
          </a:bodyPr>
          <a:lstStyle/>
          <a:p>
            <a:pPr algn="ctr" marL="0" indent="0" lvl="0">
              <a:lnSpc>
                <a:spcPts val="7834"/>
              </a:lnSpc>
              <a:spcBef>
                <a:spcPct val="0"/>
              </a:spcBef>
            </a:pPr>
            <a:r>
              <a:rPr lang="en-US" b="true" sz="5596">
                <a:solidFill>
                  <a:srgbClr val="FFFFFF"/>
                </a:solidFill>
                <a:latin typeface="Pattanakarn Bold"/>
                <a:ea typeface="Pattanakarn Bold"/>
                <a:cs typeface="Pattanakarn Bold"/>
                <a:sym typeface="Pattanakarn Bold"/>
              </a:rPr>
              <a:t>PRINTING OUTPUT IN JAVA</a:t>
            </a:r>
          </a:p>
        </p:txBody>
      </p:sp>
      <p:sp>
        <p:nvSpPr>
          <p:cNvPr name="TextBox 10" id="10"/>
          <p:cNvSpPr txBox="true"/>
          <p:nvPr/>
        </p:nvSpPr>
        <p:spPr>
          <a:xfrm rot="0">
            <a:off x="6685946" y="6743009"/>
            <a:ext cx="4916108" cy="1044607"/>
          </a:xfrm>
          <a:prstGeom prst="rect">
            <a:avLst/>
          </a:prstGeom>
        </p:spPr>
        <p:txBody>
          <a:bodyPr anchor="t" rtlCol="false" tIns="0" lIns="0" bIns="0" rIns="0">
            <a:spAutoFit/>
          </a:bodyPr>
          <a:lstStyle/>
          <a:p>
            <a:pPr algn="just" marL="0" indent="0" lvl="0">
              <a:lnSpc>
                <a:spcPts val="2798"/>
              </a:lnSpc>
              <a:spcBef>
                <a:spcPct val="0"/>
              </a:spcBef>
            </a:pPr>
            <a:r>
              <a:rPr lang="en-US" sz="1998">
                <a:solidFill>
                  <a:srgbClr val="FFFFFF"/>
                </a:solidFill>
                <a:latin typeface="Open Sans"/>
                <a:ea typeface="Open Sans"/>
                <a:cs typeface="Open Sans"/>
                <a:sym typeface="Open Sans"/>
              </a:rPr>
              <a:t>out is a member of the System class that represents the output stream, directing text to the console display.</a:t>
            </a:r>
          </a:p>
        </p:txBody>
      </p:sp>
      <p:grpSp>
        <p:nvGrpSpPr>
          <p:cNvPr name="Group 11" id="11"/>
          <p:cNvGrpSpPr/>
          <p:nvPr/>
        </p:nvGrpSpPr>
        <p:grpSpPr>
          <a:xfrm rot="0">
            <a:off x="6685946" y="4051356"/>
            <a:ext cx="4916108" cy="2458099"/>
            <a:chOff x="0" y="0"/>
            <a:chExt cx="6554811" cy="3277465"/>
          </a:xfrm>
        </p:grpSpPr>
        <p:grpSp>
          <p:nvGrpSpPr>
            <p:cNvPr name="Group 12" id="12"/>
            <p:cNvGrpSpPr/>
            <p:nvPr/>
          </p:nvGrpSpPr>
          <p:grpSpPr>
            <a:xfrm rot="0">
              <a:off x="0" y="0"/>
              <a:ext cx="6554811" cy="3277465"/>
              <a:chOff x="0" y="0"/>
              <a:chExt cx="646995" cy="323503"/>
            </a:xfrm>
          </p:grpSpPr>
          <p:sp>
            <p:nvSpPr>
              <p:cNvPr name="Freeform 13" id="13"/>
              <p:cNvSpPr/>
              <p:nvPr/>
            </p:nvSpPr>
            <p:spPr>
              <a:xfrm flipH="false" flipV="false" rot="0">
                <a:off x="0" y="0"/>
                <a:ext cx="646995" cy="323503"/>
              </a:xfrm>
              <a:custGeom>
                <a:avLst/>
                <a:gdLst/>
                <a:ahLst/>
                <a:cxnLst/>
                <a:rect r="r" b="b" t="t" l="l"/>
                <a:pathLst>
                  <a:path h="323503" w="646995">
                    <a:moveTo>
                      <a:pt x="47244" y="0"/>
                    </a:moveTo>
                    <a:lnTo>
                      <a:pt x="599750" y="0"/>
                    </a:lnTo>
                    <a:cubicBezTo>
                      <a:pt x="625843" y="0"/>
                      <a:pt x="646995" y="21152"/>
                      <a:pt x="646995" y="47244"/>
                    </a:cubicBezTo>
                    <a:lnTo>
                      <a:pt x="646995" y="276259"/>
                    </a:lnTo>
                    <a:cubicBezTo>
                      <a:pt x="646995" y="302351"/>
                      <a:pt x="625843" y="323503"/>
                      <a:pt x="599750" y="323503"/>
                    </a:cubicBezTo>
                    <a:lnTo>
                      <a:pt x="47244" y="323503"/>
                    </a:lnTo>
                    <a:cubicBezTo>
                      <a:pt x="21152" y="323503"/>
                      <a:pt x="0" y="302351"/>
                      <a:pt x="0" y="276259"/>
                    </a:cubicBezTo>
                    <a:lnTo>
                      <a:pt x="0" y="47244"/>
                    </a:lnTo>
                    <a:cubicBezTo>
                      <a:pt x="0" y="21152"/>
                      <a:pt x="21152" y="0"/>
                      <a:pt x="47244" y="0"/>
                    </a:cubicBezTo>
                    <a:close/>
                  </a:path>
                </a:pathLst>
              </a:custGeom>
              <a:solidFill>
                <a:srgbClr val="FF2768"/>
              </a:solidFill>
            </p:spPr>
          </p:sp>
          <p:sp>
            <p:nvSpPr>
              <p:cNvPr name="TextBox 14" id="14"/>
              <p:cNvSpPr txBox="true"/>
              <p:nvPr/>
            </p:nvSpPr>
            <p:spPr>
              <a:xfrm>
                <a:off x="0" y="-57150"/>
                <a:ext cx="646995" cy="380653"/>
              </a:xfrm>
              <a:prstGeom prst="rect">
                <a:avLst/>
              </a:prstGeom>
            </p:spPr>
            <p:txBody>
              <a:bodyPr anchor="ctr" rtlCol="false" tIns="101662" lIns="101662" bIns="101662" rIns="101662"/>
              <a:lstStyle/>
              <a:p>
                <a:pPr algn="ctr" marL="0" indent="0" lvl="0">
                  <a:lnSpc>
                    <a:spcPts val="3501"/>
                  </a:lnSpc>
                </a:pPr>
              </a:p>
            </p:txBody>
          </p:sp>
        </p:grpSp>
        <p:sp>
          <p:nvSpPr>
            <p:cNvPr name="TextBox 15" id="15"/>
            <p:cNvSpPr txBox="true"/>
            <p:nvPr/>
          </p:nvSpPr>
          <p:spPr>
            <a:xfrm rot="0">
              <a:off x="0" y="1341334"/>
              <a:ext cx="6554811" cy="547172"/>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out (Output Stream)</a:t>
              </a:r>
            </a:p>
          </p:txBody>
        </p:sp>
      </p:grpSp>
      <p:sp>
        <p:nvSpPr>
          <p:cNvPr name="TextBox 16" id="16"/>
          <p:cNvSpPr txBox="true"/>
          <p:nvPr/>
        </p:nvSpPr>
        <p:spPr>
          <a:xfrm rot="0">
            <a:off x="12343192" y="6743009"/>
            <a:ext cx="4916108" cy="1044607"/>
          </a:xfrm>
          <a:prstGeom prst="rect">
            <a:avLst/>
          </a:prstGeom>
        </p:spPr>
        <p:txBody>
          <a:bodyPr anchor="t" rtlCol="false" tIns="0" lIns="0" bIns="0" rIns="0">
            <a:spAutoFit/>
          </a:bodyPr>
          <a:lstStyle/>
          <a:p>
            <a:pPr algn="just" marL="0" indent="0" lvl="0">
              <a:lnSpc>
                <a:spcPts val="2798"/>
              </a:lnSpc>
              <a:spcBef>
                <a:spcPct val="0"/>
              </a:spcBef>
            </a:pPr>
            <a:r>
              <a:rPr lang="en-US" sz="1998">
                <a:solidFill>
                  <a:srgbClr val="FFFFFF"/>
                </a:solidFill>
                <a:latin typeface="Open Sans"/>
                <a:ea typeface="Open Sans"/>
                <a:cs typeface="Open Sans"/>
                <a:sym typeface="Open Sans"/>
              </a:rPr>
              <a:t>println() is the method that prints a line of text and moves the cursor to a new line after printing.</a:t>
            </a:r>
          </a:p>
        </p:txBody>
      </p:sp>
      <p:grpSp>
        <p:nvGrpSpPr>
          <p:cNvPr name="Group 17" id="17"/>
          <p:cNvGrpSpPr/>
          <p:nvPr/>
        </p:nvGrpSpPr>
        <p:grpSpPr>
          <a:xfrm rot="0">
            <a:off x="12343192" y="4051356"/>
            <a:ext cx="4916108" cy="2458099"/>
            <a:chOff x="0" y="0"/>
            <a:chExt cx="6554811" cy="3277465"/>
          </a:xfrm>
        </p:grpSpPr>
        <p:grpSp>
          <p:nvGrpSpPr>
            <p:cNvPr name="Group 18" id="18"/>
            <p:cNvGrpSpPr/>
            <p:nvPr/>
          </p:nvGrpSpPr>
          <p:grpSpPr>
            <a:xfrm rot="0">
              <a:off x="0" y="0"/>
              <a:ext cx="6554811" cy="3277465"/>
              <a:chOff x="0" y="0"/>
              <a:chExt cx="646995" cy="323503"/>
            </a:xfrm>
          </p:grpSpPr>
          <p:sp>
            <p:nvSpPr>
              <p:cNvPr name="Freeform 19" id="19"/>
              <p:cNvSpPr/>
              <p:nvPr/>
            </p:nvSpPr>
            <p:spPr>
              <a:xfrm flipH="false" flipV="false" rot="0">
                <a:off x="0" y="0"/>
                <a:ext cx="646995" cy="323503"/>
              </a:xfrm>
              <a:custGeom>
                <a:avLst/>
                <a:gdLst/>
                <a:ahLst/>
                <a:cxnLst/>
                <a:rect r="r" b="b" t="t" l="l"/>
                <a:pathLst>
                  <a:path h="323503" w="646995">
                    <a:moveTo>
                      <a:pt x="47244" y="0"/>
                    </a:moveTo>
                    <a:lnTo>
                      <a:pt x="599750" y="0"/>
                    </a:lnTo>
                    <a:cubicBezTo>
                      <a:pt x="625843" y="0"/>
                      <a:pt x="646995" y="21152"/>
                      <a:pt x="646995" y="47244"/>
                    </a:cubicBezTo>
                    <a:lnTo>
                      <a:pt x="646995" y="276259"/>
                    </a:lnTo>
                    <a:cubicBezTo>
                      <a:pt x="646995" y="302351"/>
                      <a:pt x="625843" y="323503"/>
                      <a:pt x="599750" y="323503"/>
                    </a:cubicBezTo>
                    <a:lnTo>
                      <a:pt x="47244" y="323503"/>
                    </a:lnTo>
                    <a:cubicBezTo>
                      <a:pt x="21152" y="323503"/>
                      <a:pt x="0" y="302351"/>
                      <a:pt x="0" y="276259"/>
                    </a:cubicBezTo>
                    <a:lnTo>
                      <a:pt x="0" y="47244"/>
                    </a:lnTo>
                    <a:cubicBezTo>
                      <a:pt x="0" y="21152"/>
                      <a:pt x="21152" y="0"/>
                      <a:pt x="47244" y="0"/>
                    </a:cubicBezTo>
                    <a:close/>
                  </a:path>
                </a:pathLst>
              </a:custGeom>
              <a:solidFill>
                <a:srgbClr val="FF2768"/>
              </a:solidFill>
            </p:spPr>
          </p:sp>
          <p:sp>
            <p:nvSpPr>
              <p:cNvPr name="TextBox 20" id="20"/>
              <p:cNvSpPr txBox="true"/>
              <p:nvPr/>
            </p:nvSpPr>
            <p:spPr>
              <a:xfrm>
                <a:off x="0" y="-57150"/>
                <a:ext cx="646995" cy="380653"/>
              </a:xfrm>
              <a:prstGeom prst="rect">
                <a:avLst/>
              </a:prstGeom>
            </p:spPr>
            <p:txBody>
              <a:bodyPr anchor="ctr" rtlCol="false" tIns="101662" lIns="101662" bIns="101662" rIns="101662"/>
              <a:lstStyle/>
              <a:p>
                <a:pPr algn="ctr" marL="0" indent="0" lvl="0">
                  <a:lnSpc>
                    <a:spcPts val="3501"/>
                  </a:lnSpc>
                </a:pPr>
              </a:p>
            </p:txBody>
          </p:sp>
        </p:grpSp>
        <p:sp>
          <p:nvSpPr>
            <p:cNvPr name="TextBox 21" id="21"/>
            <p:cNvSpPr txBox="true"/>
            <p:nvPr/>
          </p:nvSpPr>
          <p:spPr>
            <a:xfrm rot="0">
              <a:off x="0" y="1341334"/>
              <a:ext cx="6554811" cy="547172"/>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println() Method</a:t>
              </a:r>
            </a:p>
          </p:txBody>
        </p:sp>
      </p:grpSp>
      <p:sp>
        <p:nvSpPr>
          <p:cNvPr name="TextBox 22" id="22"/>
          <p:cNvSpPr txBox="true"/>
          <p:nvPr/>
        </p:nvSpPr>
        <p:spPr>
          <a:xfrm rot="0">
            <a:off x="1028700" y="6743009"/>
            <a:ext cx="4916108" cy="1044607"/>
          </a:xfrm>
          <a:prstGeom prst="rect">
            <a:avLst/>
          </a:prstGeom>
        </p:spPr>
        <p:txBody>
          <a:bodyPr anchor="t" rtlCol="false" tIns="0" lIns="0" bIns="0" rIns="0">
            <a:spAutoFit/>
          </a:bodyPr>
          <a:lstStyle/>
          <a:p>
            <a:pPr algn="just" marL="0" indent="0" lvl="0">
              <a:lnSpc>
                <a:spcPts val="2798"/>
              </a:lnSpc>
              <a:spcBef>
                <a:spcPct val="0"/>
              </a:spcBef>
            </a:pPr>
            <a:r>
              <a:rPr lang="en-US" sz="1998">
                <a:solidFill>
                  <a:srgbClr val="FFFFFF"/>
                </a:solidFill>
                <a:latin typeface="Open Sans"/>
                <a:ea typeface="Open Sans"/>
                <a:cs typeface="Open Sans"/>
                <a:sym typeface="Open Sans"/>
              </a:rPr>
              <a:t>System is a built-in Java class that provides access to system resources like input, output, and error streams.</a:t>
            </a:r>
          </a:p>
        </p:txBody>
      </p:sp>
      <p:grpSp>
        <p:nvGrpSpPr>
          <p:cNvPr name="Group 23" id="23"/>
          <p:cNvGrpSpPr/>
          <p:nvPr/>
        </p:nvGrpSpPr>
        <p:grpSpPr>
          <a:xfrm rot="0">
            <a:off x="1028700" y="4051356"/>
            <a:ext cx="4916108" cy="2458099"/>
            <a:chOff x="0" y="0"/>
            <a:chExt cx="6554811" cy="3277465"/>
          </a:xfrm>
        </p:grpSpPr>
        <p:grpSp>
          <p:nvGrpSpPr>
            <p:cNvPr name="Group 24" id="24"/>
            <p:cNvGrpSpPr/>
            <p:nvPr/>
          </p:nvGrpSpPr>
          <p:grpSpPr>
            <a:xfrm rot="0">
              <a:off x="0" y="0"/>
              <a:ext cx="6554811" cy="3277465"/>
              <a:chOff x="0" y="0"/>
              <a:chExt cx="646995" cy="323503"/>
            </a:xfrm>
          </p:grpSpPr>
          <p:sp>
            <p:nvSpPr>
              <p:cNvPr name="Freeform 25" id="25"/>
              <p:cNvSpPr/>
              <p:nvPr/>
            </p:nvSpPr>
            <p:spPr>
              <a:xfrm flipH="false" flipV="false" rot="0">
                <a:off x="0" y="0"/>
                <a:ext cx="646995" cy="323503"/>
              </a:xfrm>
              <a:custGeom>
                <a:avLst/>
                <a:gdLst/>
                <a:ahLst/>
                <a:cxnLst/>
                <a:rect r="r" b="b" t="t" l="l"/>
                <a:pathLst>
                  <a:path h="323503" w="646995">
                    <a:moveTo>
                      <a:pt x="47244" y="0"/>
                    </a:moveTo>
                    <a:lnTo>
                      <a:pt x="599750" y="0"/>
                    </a:lnTo>
                    <a:cubicBezTo>
                      <a:pt x="625843" y="0"/>
                      <a:pt x="646995" y="21152"/>
                      <a:pt x="646995" y="47244"/>
                    </a:cubicBezTo>
                    <a:lnTo>
                      <a:pt x="646995" y="276259"/>
                    </a:lnTo>
                    <a:cubicBezTo>
                      <a:pt x="646995" y="302351"/>
                      <a:pt x="625843" y="323503"/>
                      <a:pt x="599750" y="323503"/>
                    </a:cubicBezTo>
                    <a:lnTo>
                      <a:pt x="47244" y="323503"/>
                    </a:lnTo>
                    <a:cubicBezTo>
                      <a:pt x="21152" y="323503"/>
                      <a:pt x="0" y="302351"/>
                      <a:pt x="0" y="276259"/>
                    </a:cubicBezTo>
                    <a:lnTo>
                      <a:pt x="0" y="47244"/>
                    </a:lnTo>
                    <a:cubicBezTo>
                      <a:pt x="0" y="21152"/>
                      <a:pt x="21152" y="0"/>
                      <a:pt x="47244" y="0"/>
                    </a:cubicBezTo>
                    <a:close/>
                  </a:path>
                </a:pathLst>
              </a:custGeom>
              <a:solidFill>
                <a:srgbClr val="FF2768"/>
              </a:solidFill>
            </p:spPr>
          </p:sp>
          <p:sp>
            <p:nvSpPr>
              <p:cNvPr name="TextBox 26" id="26"/>
              <p:cNvSpPr txBox="true"/>
              <p:nvPr/>
            </p:nvSpPr>
            <p:spPr>
              <a:xfrm>
                <a:off x="0" y="-57150"/>
                <a:ext cx="646995" cy="380653"/>
              </a:xfrm>
              <a:prstGeom prst="rect">
                <a:avLst/>
              </a:prstGeom>
            </p:spPr>
            <p:txBody>
              <a:bodyPr anchor="ctr" rtlCol="false" tIns="101662" lIns="101662" bIns="101662" rIns="101662"/>
              <a:lstStyle/>
              <a:p>
                <a:pPr algn="ctr" marL="0" indent="0" lvl="0">
                  <a:lnSpc>
                    <a:spcPts val="3501"/>
                  </a:lnSpc>
                </a:pPr>
              </a:p>
            </p:txBody>
          </p:sp>
        </p:grpSp>
        <p:sp>
          <p:nvSpPr>
            <p:cNvPr name="TextBox 27" id="27"/>
            <p:cNvSpPr txBox="true"/>
            <p:nvPr/>
          </p:nvSpPr>
          <p:spPr>
            <a:xfrm rot="0">
              <a:off x="0" y="1341334"/>
              <a:ext cx="6554811" cy="547172"/>
            </a:xfrm>
            <a:prstGeom prst="rect">
              <a:avLst/>
            </a:prstGeom>
          </p:spPr>
          <p:txBody>
            <a:bodyPr anchor="t" rtlCol="false" tIns="0" lIns="0" bIns="0" rIns="0">
              <a:spAutoFit/>
            </a:bodyPr>
            <a:lstStyle/>
            <a:p>
              <a:pPr algn="ctr" marL="0" indent="0" lvl="0">
                <a:lnSpc>
                  <a:spcPts val="3499"/>
                </a:lnSpc>
                <a:spcBef>
                  <a:spcPct val="0"/>
                </a:spcBef>
              </a:pPr>
              <a:r>
                <a:rPr lang="en-US" b="true" sz="2499">
                  <a:solidFill>
                    <a:srgbClr val="FFFFFF"/>
                  </a:solidFill>
                  <a:latin typeface="Open Sans Medium"/>
                  <a:ea typeface="Open Sans Medium"/>
                  <a:cs typeface="Open Sans Medium"/>
                  <a:sym typeface="Open Sans Medium"/>
                </a:rPr>
                <a:t>System Class</a:t>
              </a:r>
            </a:p>
          </p:txBody>
        </p:sp>
      </p:grpSp>
      <p:sp>
        <p:nvSpPr>
          <p:cNvPr name="TextBox 28" id="28"/>
          <p:cNvSpPr txBox="true"/>
          <p:nvPr/>
        </p:nvSpPr>
        <p:spPr>
          <a:xfrm rot="0">
            <a:off x="4505439" y="8444842"/>
            <a:ext cx="10295807" cy="1153827"/>
          </a:xfrm>
          <a:prstGeom prst="rect">
            <a:avLst/>
          </a:prstGeom>
        </p:spPr>
        <p:txBody>
          <a:bodyPr anchor="t" rtlCol="false" tIns="0" lIns="0" bIns="0" rIns="0">
            <a:spAutoFit/>
          </a:bodyPr>
          <a:lstStyle/>
          <a:p>
            <a:pPr algn="ctr" marL="0" indent="0" lvl="0">
              <a:lnSpc>
                <a:spcPts val="3078"/>
              </a:lnSpc>
              <a:spcBef>
                <a:spcPct val="0"/>
              </a:spcBef>
            </a:pPr>
            <a:r>
              <a:rPr lang="en-US" sz="2198">
                <a:solidFill>
                  <a:srgbClr val="FFFFFF"/>
                </a:solidFill>
                <a:latin typeface="Open Sans"/>
                <a:ea typeface="Open Sans"/>
                <a:cs typeface="Open Sans"/>
                <a:sym typeface="Open Sans"/>
              </a:rPr>
              <a:t>Use System.out.println() to print text to the screen. Each Java statement must end with a semicolon (;). Curly braces {} define the start and end of a code block.</a:t>
            </a:r>
          </a:p>
        </p:txBody>
      </p:sp>
      <p:sp>
        <p:nvSpPr>
          <p:cNvPr name="Freeform 29" id="29"/>
          <p:cNvSpPr/>
          <p:nvPr/>
        </p:nvSpPr>
        <p:spPr>
          <a:xfrm flipH="false" flipV="false" rot="0">
            <a:off x="1028700" y="8770994"/>
            <a:ext cx="471358" cy="487306"/>
          </a:xfrm>
          <a:custGeom>
            <a:avLst/>
            <a:gdLst/>
            <a:ahLst/>
            <a:cxnLst/>
            <a:rect r="r" b="b" t="t" l="l"/>
            <a:pathLst>
              <a:path h="487306" w="471358">
                <a:moveTo>
                  <a:pt x="0" y="0"/>
                </a:moveTo>
                <a:lnTo>
                  <a:pt x="471358" y="0"/>
                </a:lnTo>
                <a:lnTo>
                  <a:pt x="471358" y="487306"/>
                </a:lnTo>
                <a:lnTo>
                  <a:pt x="0" y="4873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0" id="30"/>
          <p:cNvSpPr/>
          <p:nvPr/>
        </p:nvSpPr>
        <p:spPr>
          <a:xfrm flipH="false" flipV="false" rot="0">
            <a:off x="16787942" y="8770994"/>
            <a:ext cx="471358" cy="487306"/>
          </a:xfrm>
          <a:custGeom>
            <a:avLst/>
            <a:gdLst/>
            <a:ahLst/>
            <a:cxnLst/>
            <a:rect r="r" b="b" t="t" l="l"/>
            <a:pathLst>
              <a:path h="487306" w="471358">
                <a:moveTo>
                  <a:pt x="0" y="0"/>
                </a:moveTo>
                <a:lnTo>
                  <a:pt x="471358" y="0"/>
                </a:lnTo>
                <a:lnTo>
                  <a:pt x="471358" y="487306"/>
                </a:lnTo>
                <a:lnTo>
                  <a:pt x="0" y="4873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561086" y="-4036332"/>
            <a:ext cx="7394274" cy="7394274"/>
          </a:xfrm>
          <a:custGeom>
            <a:avLst/>
            <a:gdLst/>
            <a:ahLst/>
            <a:cxnLst/>
            <a:rect r="r" b="b" t="t" l="l"/>
            <a:pathLst>
              <a:path h="7394274" w="7394274">
                <a:moveTo>
                  <a:pt x="0" y="0"/>
                </a:moveTo>
                <a:lnTo>
                  <a:pt x="7394274" y="0"/>
                </a:lnTo>
                <a:lnTo>
                  <a:pt x="7394274" y="7394274"/>
                </a:lnTo>
                <a:lnTo>
                  <a:pt x="0" y="7394274"/>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10800000">
            <a:off x="-4156279" y="7523558"/>
            <a:ext cx="7394274" cy="7394274"/>
          </a:xfrm>
          <a:custGeom>
            <a:avLst/>
            <a:gdLst/>
            <a:ahLst/>
            <a:cxnLst/>
            <a:rect r="r" b="b" t="t" l="l"/>
            <a:pathLst>
              <a:path h="7394274" w="7394274">
                <a:moveTo>
                  <a:pt x="7394274" y="7394274"/>
                </a:moveTo>
                <a:lnTo>
                  <a:pt x="0" y="7394274"/>
                </a:lnTo>
                <a:lnTo>
                  <a:pt x="0" y="0"/>
                </a:lnTo>
                <a:lnTo>
                  <a:pt x="7394274" y="0"/>
                </a:lnTo>
                <a:lnTo>
                  <a:pt x="7394274" y="7394274"/>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6901637" y="1028700"/>
            <a:ext cx="357663" cy="271117"/>
            <a:chOff x="0" y="0"/>
            <a:chExt cx="476884" cy="361489"/>
          </a:xfrm>
        </p:grpSpPr>
        <p:sp>
          <p:nvSpPr>
            <p:cNvPr name="AutoShape 5" id="5"/>
            <p:cNvSpPr/>
            <p:nvPr/>
          </p:nvSpPr>
          <p:spPr>
            <a:xfrm>
              <a:off x="0" y="19050"/>
              <a:ext cx="476884" cy="0"/>
            </a:xfrm>
            <a:prstGeom prst="line">
              <a:avLst/>
            </a:prstGeom>
            <a:ln cap="flat" w="38100">
              <a:solidFill>
                <a:srgbClr val="FFFFFF"/>
              </a:solidFill>
              <a:prstDash val="solid"/>
              <a:headEnd type="none" len="sm" w="sm"/>
              <a:tailEnd type="none" len="sm" w="sm"/>
            </a:ln>
          </p:spPr>
        </p:sp>
        <p:sp>
          <p:nvSpPr>
            <p:cNvPr name="AutoShape 6" id="6"/>
            <p:cNvSpPr/>
            <p:nvPr/>
          </p:nvSpPr>
          <p:spPr>
            <a:xfrm>
              <a:off x="0" y="180744"/>
              <a:ext cx="476884" cy="0"/>
            </a:xfrm>
            <a:prstGeom prst="line">
              <a:avLst/>
            </a:prstGeom>
            <a:ln cap="flat" w="38100">
              <a:solidFill>
                <a:srgbClr val="FFFFFF"/>
              </a:solidFill>
              <a:prstDash val="solid"/>
              <a:headEnd type="none" len="sm" w="sm"/>
              <a:tailEnd type="none" len="sm" w="sm"/>
            </a:ln>
          </p:spPr>
        </p:sp>
        <p:sp>
          <p:nvSpPr>
            <p:cNvPr name="AutoShape 7" id="7"/>
            <p:cNvSpPr/>
            <p:nvPr/>
          </p:nvSpPr>
          <p:spPr>
            <a:xfrm>
              <a:off x="0" y="342439"/>
              <a:ext cx="476884" cy="0"/>
            </a:xfrm>
            <a:prstGeom prst="line">
              <a:avLst/>
            </a:prstGeom>
            <a:ln cap="flat" w="38100">
              <a:solidFill>
                <a:srgbClr val="FFFFFF"/>
              </a:solidFill>
              <a:prstDash val="solid"/>
              <a:headEnd type="none" len="sm" w="sm"/>
              <a:tailEnd type="none" len="sm" w="sm"/>
            </a:ln>
          </p:spPr>
        </p:sp>
      </p:grpSp>
      <p:grpSp>
        <p:nvGrpSpPr>
          <p:cNvPr name="Group 8" id="8"/>
          <p:cNvGrpSpPr/>
          <p:nvPr/>
        </p:nvGrpSpPr>
        <p:grpSpPr>
          <a:xfrm rot="0">
            <a:off x="1028700" y="4676197"/>
            <a:ext cx="7747718" cy="5193437"/>
            <a:chOff x="0" y="0"/>
            <a:chExt cx="4792511" cy="3212508"/>
          </a:xfrm>
        </p:grpSpPr>
        <p:sp>
          <p:nvSpPr>
            <p:cNvPr name="Freeform 9" id="9"/>
            <p:cNvSpPr/>
            <p:nvPr/>
          </p:nvSpPr>
          <p:spPr>
            <a:xfrm flipH="false" flipV="false" rot="0">
              <a:off x="0" y="0"/>
              <a:ext cx="4792511" cy="3212508"/>
            </a:xfrm>
            <a:custGeom>
              <a:avLst/>
              <a:gdLst/>
              <a:ahLst/>
              <a:cxnLst/>
              <a:rect r="r" b="b" t="t" l="l"/>
              <a:pathLst>
                <a:path h="3212508" w="4792511">
                  <a:moveTo>
                    <a:pt x="29978" y="0"/>
                  </a:moveTo>
                  <a:lnTo>
                    <a:pt x="4762533" y="0"/>
                  </a:lnTo>
                  <a:cubicBezTo>
                    <a:pt x="4770484" y="0"/>
                    <a:pt x="4778108" y="3158"/>
                    <a:pt x="4783730" y="8780"/>
                  </a:cubicBezTo>
                  <a:cubicBezTo>
                    <a:pt x="4789352" y="14402"/>
                    <a:pt x="4792511" y="22027"/>
                    <a:pt x="4792511" y="29978"/>
                  </a:cubicBezTo>
                  <a:lnTo>
                    <a:pt x="4792511" y="3182530"/>
                  </a:lnTo>
                  <a:cubicBezTo>
                    <a:pt x="4792511" y="3190481"/>
                    <a:pt x="4789352" y="3198106"/>
                    <a:pt x="4783730" y="3203727"/>
                  </a:cubicBezTo>
                  <a:cubicBezTo>
                    <a:pt x="4778108" y="3209349"/>
                    <a:pt x="4770484" y="3212508"/>
                    <a:pt x="4762533" y="3212508"/>
                  </a:cubicBezTo>
                  <a:lnTo>
                    <a:pt x="29978" y="3212508"/>
                  </a:lnTo>
                  <a:cubicBezTo>
                    <a:pt x="22027" y="3212508"/>
                    <a:pt x="14402" y="3209349"/>
                    <a:pt x="8780" y="3203727"/>
                  </a:cubicBezTo>
                  <a:cubicBezTo>
                    <a:pt x="3158" y="3198106"/>
                    <a:pt x="0" y="3190481"/>
                    <a:pt x="0" y="3182530"/>
                  </a:cubicBezTo>
                  <a:lnTo>
                    <a:pt x="0" y="29978"/>
                  </a:lnTo>
                  <a:cubicBezTo>
                    <a:pt x="0" y="22027"/>
                    <a:pt x="3158" y="14402"/>
                    <a:pt x="8780" y="8780"/>
                  </a:cubicBezTo>
                  <a:cubicBezTo>
                    <a:pt x="14402" y="3158"/>
                    <a:pt x="22027" y="0"/>
                    <a:pt x="29978" y="0"/>
                  </a:cubicBezTo>
                  <a:close/>
                </a:path>
              </a:pathLst>
            </a:custGeom>
            <a:blipFill>
              <a:blip r:embed="rId4"/>
              <a:stretch>
                <a:fillRect l="-8799" t="0" r="-8799" b="0"/>
              </a:stretch>
            </a:blipFill>
          </p:spPr>
        </p:sp>
      </p:grpSp>
      <p:sp>
        <p:nvSpPr>
          <p:cNvPr name="Freeform 10" id="10"/>
          <p:cNvSpPr/>
          <p:nvPr/>
        </p:nvSpPr>
        <p:spPr>
          <a:xfrm flipH="false" flipV="false" rot="0">
            <a:off x="13201650" y="1056163"/>
            <a:ext cx="471358" cy="487306"/>
          </a:xfrm>
          <a:custGeom>
            <a:avLst/>
            <a:gdLst/>
            <a:ahLst/>
            <a:cxnLst/>
            <a:rect r="r" b="b" t="t" l="l"/>
            <a:pathLst>
              <a:path h="487306" w="471358">
                <a:moveTo>
                  <a:pt x="0" y="0"/>
                </a:moveTo>
                <a:lnTo>
                  <a:pt x="471358" y="0"/>
                </a:lnTo>
                <a:lnTo>
                  <a:pt x="471358" y="487307"/>
                </a:lnTo>
                <a:lnTo>
                  <a:pt x="0" y="4873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1028700" y="990600"/>
            <a:ext cx="2692596" cy="727748"/>
          </a:xfrm>
          <a:prstGeom prst="rect">
            <a:avLst/>
          </a:prstGeom>
        </p:spPr>
        <p:txBody>
          <a:bodyPr anchor="t" rtlCol="false" tIns="0" lIns="0" bIns="0" rIns="0">
            <a:spAutoFit/>
          </a:bodyPr>
          <a:lstStyle/>
          <a:p>
            <a:pPr algn="l" marL="0" indent="0" lvl="0">
              <a:lnSpc>
                <a:spcPts val="2937"/>
              </a:lnSpc>
              <a:spcBef>
                <a:spcPct val="0"/>
              </a:spcBef>
            </a:pPr>
            <a:r>
              <a:rPr lang="en-US" b="true" sz="2098">
                <a:solidFill>
                  <a:srgbClr val="FFFFFF"/>
                </a:solidFill>
                <a:latin typeface="Open Sans Medium"/>
                <a:ea typeface="Open Sans Medium"/>
                <a:cs typeface="Open Sans Medium"/>
                <a:sym typeface="Open Sans Medium"/>
              </a:rPr>
              <a:t>Getting Started with Java</a:t>
            </a:r>
          </a:p>
        </p:txBody>
      </p:sp>
      <p:sp>
        <p:nvSpPr>
          <p:cNvPr name="TextBox 12" id="12"/>
          <p:cNvSpPr txBox="true"/>
          <p:nvPr/>
        </p:nvSpPr>
        <p:spPr>
          <a:xfrm rot="0">
            <a:off x="1028700" y="2406015"/>
            <a:ext cx="7465894" cy="1953360"/>
          </a:xfrm>
          <a:prstGeom prst="rect">
            <a:avLst/>
          </a:prstGeom>
        </p:spPr>
        <p:txBody>
          <a:bodyPr anchor="t" rtlCol="false" tIns="0" lIns="0" bIns="0" rIns="0">
            <a:spAutoFit/>
          </a:bodyPr>
          <a:lstStyle/>
          <a:p>
            <a:pPr algn="l" marL="0" indent="0" lvl="0">
              <a:lnSpc>
                <a:spcPts val="7834"/>
              </a:lnSpc>
              <a:spcBef>
                <a:spcPct val="0"/>
              </a:spcBef>
            </a:pPr>
            <a:r>
              <a:rPr lang="en-US" b="true" sz="5596">
                <a:solidFill>
                  <a:srgbClr val="FFFFFF"/>
                </a:solidFill>
                <a:latin typeface="Pattanakarn Bold"/>
                <a:ea typeface="Pattanakarn Bold"/>
                <a:cs typeface="Pattanakarn Bold"/>
                <a:sym typeface="Pattanakarn Bold"/>
              </a:rPr>
              <a:t>PRINTING OUTPUT – CODE EXAMPLE</a:t>
            </a:r>
          </a:p>
        </p:txBody>
      </p:sp>
      <p:sp>
        <p:nvSpPr>
          <p:cNvPr name="TextBox 13" id="13"/>
          <p:cNvSpPr txBox="true"/>
          <p:nvPr/>
        </p:nvSpPr>
        <p:spPr>
          <a:xfrm rot="0">
            <a:off x="9993147" y="2453640"/>
            <a:ext cx="6888365" cy="5634519"/>
          </a:xfrm>
          <a:prstGeom prst="rect">
            <a:avLst/>
          </a:prstGeom>
        </p:spPr>
        <p:txBody>
          <a:bodyPr anchor="t" rtlCol="false" tIns="0" lIns="0" bIns="0" rIns="0">
            <a:spAutoFit/>
          </a:bodyPr>
          <a:lstStyle/>
          <a:p>
            <a:pPr algn="just" marL="0" indent="0" lvl="0">
              <a:lnSpc>
                <a:spcPts val="4541"/>
              </a:lnSpc>
              <a:spcBef>
                <a:spcPct val="0"/>
              </a:spcBef>
            </a:pPr>
            <a:r>
              <a:rPr lang="en-US" sz="3244">
                <a:solidFill>
                  <a:srgbClr val="FFFFFF"/>
                </a:solidFill>
                <a:latin typeface="Open Sans"/>
                <a:ea typeface="Open Sans"/>
                <a:cs typeface="Open Sans"/>
                <a:sym typeface="Open Sans"/>
              </a:rPr>
              <a:t>public static void main(String[] args) {</a:t>
            </a:r>
          </a:p>
          <a:p>
            <a:pPr algn="just" marL="0" indent="0" lvl="0">
              <a:lnSpc>
                <a:spcPts val="4541"/>
              </a:lnSpc>
              <a:spcBef>
                <a:spcPct val="0"/>
              </a:spcBef>
            </a:pPr>
            <a:r>
              <a:rPr lang="en-US" sz="3244">
                <a:solidFill>
                  <a:srgbClr val="FFFFFF"/>
                </a:solidFill>
                <a:latin typeface="Open Sans"/>
                <a:ea typeface="Open Sans"/>
                <a:cs typeface="Open Sans"/>
                <a:sym typeface="Open Sans"/>
              </a:rPr>
              <a:t>System.out.println("Hello World");</a:t>
            </a:r>
          </a:p>
          <a:p>
            <a:pPr algn="just" marL="0" indent="0" lvl="0">
              <a:lnSpc>
                <a:spcPts val="4541"/>
              </a:lnSpc>
              <a:spcBef>
                <a:spcPct val="0"/>
              </a:spcBef>
            </a:pPr>
            <a:r>
              <a:rPr lang="en-US" sz="3244">
                <a:solidFill>
                  <a:srgbClr val="FFFFFF"/>
                </a:solidFill>
                <a:latin typeface="Open Sans"/>
                <a:ea typeface="Open Sans"/>
                <a:cs typeface="Open Sans"/>
                <a:sym typeface="Open Sans"/>
              </a:rPr>
              <a:t>}</a:t>
            </a:r>
          </a:p>
          <a:p>
            <a:pPr algn="just" marL="0" indent="0" lvl="0">
              <a:lnSpc>
                <a:spcPts val="4541"/>
              </a:lnSpc>
              <a:spcBef>
                <a:spcPct val="0"/>
              </a:spcBef>
            </a:pPr>
            <a:r>
              <a:rPr lang="en-US" sz="3244">
                <a:solidFill>
                  <a:srgbClr val="FFFFFF"/>
                </a:solidFill>
                <a:latin typeface="Open Sans"/>
                <a:ea typeface="Open Sans"/>
                <a:cs typeface="Open Sans"/>
                <a:sym typeface="Open Sans"/>
              </a:rPr>
              <a:t>Components: System is a built-in Java class, out is the output stream, println() is the method that prints text and adds a new line, and the semicolon (;) terminates the statement.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284334" y="-4325703"/>
            <a:ext cx="7906687" cy="7936448"/>
          </a:xfrm>
          <a:custGeom>
            <a:avLst/>
            <a:gdLst/>
            <a:ahLst/>
            <a:cxnLst/>
            <a:rect r="r" b="b" t="t" l="l"/>
            <a:pathLst>
              <a:path h="7936448" w="7906687">
                <a:moveTo>
                  <a:pt x="0" y="0"/>
                </a:moveTo>
                <a:lnTo>
                  <a:pt x="7906687" y="0"/>
                </a:lnTo>
                <a:lnTo>
                  <a:pt x="7906687" y="7936448"/>
                </a:lnTo>
                <a:lnTo>
                  <a:pt x="0" y="7936448"/>
                </a:lnTo>
                <a:lnTo>
                  <a:pt x="0" y="0"/>
                </a:lnTo>
                <a:close/>
              </a:path>
            </a:pathLst>
          </a:custGeom>
          <a:blipFill>
            <a:blip r:embed="rId2">
              <a:alphaModFix amt="30000"/>
            </a:blip>
            <a:stretch>
              <a:fillRect l="0" t="0" r="0" b="0"/>
            </a:stretch>
          </a:blipFill>
        </p:spPr>
      </p:sp>
      <p:sp>
        <p:nvSpPr>
          <p:cNvPr name="Freeform 3" id="3"/>
          <p:cNvSpPr/>
          <p:nvPr/>
        </p:nvSpPr>
        <p:spPr>
          <a:xfrm flipH="false" flipV="false" rot="-10800000">
            <a:off x="-4440171" y="7247162"/>
            <a:ext cx="7922121" cy="7911642"/>
          </a:xfrm>
          <a:custGeom>
            <a:avLst/>
            <a:gdLst/>
            <a:ahLst/>
            <a:cxnLst/>
            <a:rect r="r" b="b" t="t" l="l"/>
            <a:pathLst>
              <a:path h="7911642" w="7922121">
                <a:moveTo>
                  <a:pt x="0" y="0"/>
                </a:moveTo>
                <a:lnTo>
                  <a:pt x="7922121" y="0"/>
                </a:lnTo>
                <a:lnTo>
                  <a:pt x="7922121" y="7911642"/>
                </a:lnTo>
                <a:lnTo>
                  <a:pt x="0" y="7911642"/>
                </a:lnTo>
                <a:lnTo>
                  <a:pt x="0" y="0"/>
                </a:lnTo>
                <a:close/>
              </a:path>
            </a:pathLst>
          </a:custGeom>
          <a:blipFill>
            <a:blip r:embed="rId3">
              <a:alphaModFix amt="30000"/>
            </a:blip>
            <a:stretch>
              <a:fillRect l="0" t="0" r="0" b="0"/>
            </a:stretch>
          </a:blipFill>
        </p:spPr>
      </p:sp>
      <p:grpSp>
        <p:nvGrpSpPr>
          <p:cNvPr name="Group 4" id="4"/>
          <p:cNvGrpSpPr/>
          <p:nvPr/>
        </p:nvGrpSpPr>
        <p:grpSpPr>
          <a:xfrm rot="0">
            <a:off x="16901637" y="1028700"/>
            <a:ext cx="357663" cy="271117"/>
            <a:chOff x="0" y="0"/>
            <a:chExt cx="476884" cy="361489"/>
          </a:xfrm>
        </p:grpSpPr>
        <p:sp>
          <p:nvSpPr>
            <p:cNvPr name="AutoShape 5" id="5"/>
            <p:cNvSpPr/>
            <p:nvPr/>
          </p:nvSpPr>
          <p:spPr>
            <a:xfrm>
              <a:off x="0" y="19050"/>
              <a:ext cx="476884" cy="0"/>
            </a:xfrm>
            <a:prstGeom prst="line">
              <a:avLst/>
            </a:prstGeom>
            <a:ln cap="flat" w="38100">
              <a:solidFill>
                <a:srgbClr val="FFFFFF"/>
              </a:solidFill>
              <a:prstDash val="solid"/>
              <a:headEnd type="none" len="sm" w="sm"/>
              <a:tailEnd type="none" len="sm" w="sm"/>
            </a:ln>
          </p:spPr>
        </p:sp>
        <p:sp>
          <p:nvSpPr>
            <p:cNvPr name="AutoShape 6" id="6"/>
            <p:cNvSpPr/>
            <p:nvPr/>
          </p:nvSpPr>
          <p:spPr>
            <a:xfrm>
              <a:off x="0" y="180744"/>
              <a:ext cx="476884" cy="0"/>
            </a:xfrm>
            <a:prstGeom prst="line">
              <a:avLst/>
            </a:prstGeom>
            <a:ln cap="flat" w="38100">
              <a:solidFill>
                <a:srgbClr val="FFFFFF"/>
              </a:solidFill>
              <a:prstDash val="solid"/>
              <a:headEnd type="none" len="sm" w="sm"/>
              <a:tailEnd type="none" len="sm" w="sm"/>
            </a:ln>
          </p:spPr>
        </p:sp>
        <p:sp>
          <p:nvSpPr>
            <p:cNvPr name="AutoShape 7" id="7"/>
            <p:cNvSpPr/>
            <p:nvPr/>
          </p:nvSpPr>
          <p:spPr>
            <a:xfrm>
              <a:off x="0" y="342439"/>
              <a:ext cx="476884" cy="0"/>
            </a:xfrm>
            <a:prstGeom prst="line">
              <a:avLst/>
            </a:prstGeom>
            <a:ln cap="flat" w="38100">
              <a:solidFill>
                <a:srgbClr val="FFFFFF"/>
              </a:solidFill>
              <a:prstDash val="solid"/>
              <a:headEnd type="none" len="sm" w="sm"/>
              <a:tailEnd type="none" len="sm" w="sm"/>
            </a:ln>
          </p:spPr>
        </p:sp>
      </p:grpSp>
      <p:grpSp>
        <p:nvGrpSpPr>
          <p:cNvPr name="Group 8" id="8"/>
          <p:cNvGrpSpPr/>
          <p:nvPr/>
        </p:nvGrpSpPr>
        <p:grpSpPr>
          <a:xfrm rot="0">
            <a:off x="1028700" y="4865428"/>
            <a:ext cx="8616683" cy="5069987"/>
            <a:chOff x="0" y="0"/>
            <a:chExt cx="1156662" cy="680571"/>
          </a:xfrm>
        </p:grpSpPr>
        <p:sp>
          <p:nvSpPr>
            <p:cNvPr name="Freeform 9" id="9"/>
            <p:cNvSpPr/>
            <p:nvPr/>
          </p:nvSpPr>
          <p:spPr>
            <a:xfrm flipH="false" flipV="false" rot="0">
              <a:off x="0" y="0"/>
              <a:ext cx="1156662" cy="680571"/>
            </a:xfrm>
            <a:custGeom>
              <a:avLst/>
              <a:gdLst/>
              <a:ahLst/>
              <a:cxnLst/>
              <a:rect r="r" b="b" t="t" l="l"/>
              <a:pathLst>
                <a:path h="680571" w="1156662">
                  <a:moveTo>
                    <a:pt x="26954" y="0"/>
                  </a:moveTo>
                  <a:lnTo>
                    <a:pt x="1129708" y="0"/>
                  </a:lnTo>
                  <a:cubicBezTo>
                    <a:pt x="1136857" y="0"/>
                    <a:pt x="1143713" y="2840"/>
                    <a:pt x="1148768" y="7895"/>
                  </a:cubicBezTo>
                  <a:cubicBezTo>
                    <a:pt x="1153823" y="12950"/>
                    <a:pt x="1156662" y="19806"/>
                    <a:pt x="1156662" y="26954"/>
                  </a:cubicBezTo>
                  <a:lnTo>
                    <a:pt x="1156662" y="653616"/>
                  </a:lnTo>
                  <a:cubicBezTo>
                    <a:pt x="1156662" y="660765"/>
                    <a:pt x="1153823" y="667621"/>
                    <a:pt x="1148768" y="672676"/>
                  </a:cubicBezTo>
                  <a:cubicBezTo>
                    <a:pt x="1143713" y="677731"/>
                    <a:pt x="1136857" y="680571"/>
                    <a:pt x="1129708" y="680571"/>
                  </a:cubicBezTo>
                  <a:lnTo>
                    <a:pt x="26954" y="680571"/>
                  </a:lnTo>
                  <a:cubicBezTo>
                    <a:pt x="19806" y="680571"/>
                    <a:pt x="12950" y="677731"/>
                    <a:pt x="7895" y="672676"/>
                  </a:cubicBezTo>
                  <a:cubicBezTo>
                    <a:pt x="2840" y="667621"/>
                    <a:pt x="0" y="660765"/>
                    <a:pt x="0" y="653616"/>
                  </a:cubicBezTo>
                  <a:lnTo>
                    <a:pt x="0" y="26954"/>
                  </a:lnTo>
                  <a:cubicBezTo>
                    <a:pt x="0" y="19806"/>
                    <a:pt x="2840" y="12950"/>
                    <a:pt x="7895" y="7895"/>
                  </a:cubicBezTo>
                  <a:cubicBezTo>
                    <a:pt x="12950" y="2840"/>
                    <a:pt x="19806" y="0"/>
                    <a:pt x="26954" y="0"/>
                  </a:cubicBezTo>
                  <a:close/>
                </a:path>
              </a:pathLst>
            </a:custGeom>
            <a:blipFill>
              <a:blip r:embed="rId4"/>
              <a:stretch>
                <a:fillRect l="-1613" t="0" r="-1613" b="0"/>
              </a:stretch>
            </a:blipFill>
          </p:spPr>
        </p:sp>
      </p:grpSp>
      <p:sp>
        <p:nvSpPr>
          <p:cNvPr name="Freeform 10" id="10"/>
          <p:cNvSpPr/>
          <p:nvPr/>
        </p:nvSpPr>
        <p:spPr>
          <a:xfrm flipH="false" flipV="false" rot="0">
            <a:off x="13221506" y="1081458"/>
            <a:ext cx="434272" cy="434272"/>
          </a:xfrm>
          <a:custGeom>
            <a:avLst/>
            <a:gdLst/>
            <a:ahLst/>
            <a:cxnLst/>
            <a:rect r="r" b="b" t="t" l="l"/>
            <a:pathLst>
              <a:path h="434272" w="434272">
                <a:moveTo>
                  <a:pt x="0" y="0"/>
                </a:moveTo>
                <a:lnTo>
                  <a:pt x="434272" y="0"/>
                </a:lnTo>
                <a:lnTo>
                  <a:pt x="434272" y="434272"/>
                </a:lnTo>
                <a:lnTo>
                  <a:pt x="0" y="434272"/>
                </a:lnTo>
                <a:lnTo>
                  <a:pt x="0" y="0"/>
                </a:lnTo>
                <a:close/>
              </a:path>
            </a:pathLst>
          </a:custGeom>
          <a:blipFill>
            <a:blip r:embed="rId5"/>
            <a:stretch>
              <a:fillRect l="0" t="0" r="0" b="0"/>
            </a:stretch>
          </a:blipFill>
        </p:spPr>
      </p:sp>
      <p:sp>
        <p:nvSpPr>
          <p:cNvPr name="TextBox 11" id="11"/>
          <p:cNvSpPr txBox="true"/>
          <p:nvPr/>
        </p:nvSpPr>
        <p:spPr>
          <a:xfrm rot="0">
            <a:off x="1028700" y="990600"/>
            <a:ext cx="2692596" cy="727748"/>
          </a:xfrm>
          <a:prstGeom prst="rect">
            <a:avLst/>
          </a:prstGeom>
        </p:spPr>
        <p:txBody>
          <a:bodyPr anchor="t" rtlCol="false" tIns="0" lIns="0" bIns="0" rIns="0">
            <a:spAutoFit/>
          </a:bodyPr>
          <a:lstStyle/>
          <a:p>
            <a:pPr algn="l" marL="0" indent="0" lvl="0">
              <a:lnSpc>
                <a:spcPts val="2937"/>
              </a:lnSpc>
              <a:spcBef>
                <a:spcPct val="0"/>
              </a:spcBef>
            </a:pPr>
            <a:r>
              <a:rPr lang="en-US" b="true" sz="2098">
                <a:solidFill>
                  <a:srgbClr val="FFFFFF"/>
                </a:solidFill>
                <a:latin typeface="Open Sans Medium"/>
                <a:ea typeface="Open Sans Medium"/>
                <a:cs typeface="Open Sans Medium"/>
                <a:sym typeface="Open Sans Medium"/>
              </a:rPr>
              <a:t>Getting Started with Java</a:t>
            </a:r>
          </a:p>
        </p:txBody>
      </p:sp>
      <p:sp>
        <p:nvSpPr>
          <p:cNvPr name="TextBox 12" id="12"/>
          <p:cNvSpPr txBox="true"/>
          <p:nvPr/>
        </p:nvSpPr>
        <p:spPr>
          <a:xfrm rot="0">
            <a:off x="1028700" y="2406015"/>
            <a:ext cx="7465894" cy="1953360"/>
          </a:xfrm>
          <a:prstGeom prst="rect">
            <a:avLst/>
          </a:prstGeom>
        </p:spPr>
        <p:txBody>
          <a:bodyPr anchor="t" rtlCol="false" tIns="0" lIns="0" bIns="0" rIns="0">
            <a:spAutoFit/>
          </a:bodyPr>
          <a:lstStyle/>
          <a:p>
            <a:pPr algn="l" marL="0" indent="0" lvl="0">
              <a:lnSpc>
                <a:spcPts val="7834"/>
              </a:lnSpc>
              <a:spcBef>
                <a:spcPct val="0"/>
              </a:spcBef>
            </a:pPr>
            <a:r>
              <a:rPr lang="en-US" b="true" sz="5596">
                <a:solidFill>
                  <a:srgbClr val="FFFFFF"/>
                </a:solidFill>
                <a:latin typeface="Pattanakarn Bold"/>
                <a:ea typeface="Pattanakarn Bold"/>
                <a:cs typeface="Pattanakarn Bold"/>
                <a:sym typeface="Pattanakarn Bold"/>
              </a:rPr>
              <a:t>STATEMENTS IN JAVA</a:t>
            </a:r>
          </a:p>
        </p:txBody>
      </p:sp>
      <p:sp>
        <p:nvSpPr>
          <p:cNvPr name="TextBox 13" id="13"/>
          <p:cNvSpPr txBox="true"/>
          <p:nvPr/>
        </p:nvSpPr>
        <p:spPr>
          <a:xfrm rot="0">
            <a:off x="10429910" y="2767330"/>
            <a:ext cx="6829390" cy="4479832"/>
          </a:xfrm>
          <a:prstGeom prst="rect">
            <a:avLst/>
          </a:prstGeom>
        </p:spPr>
        <p:txBody>
          <a:bodyPr anchor="t" rtlCol="false" tIns="0" lIns="0" bIns="0" rIns="0">
            <a:spAutoFit/>
          </a:bodyPr>
          <a:lstStyle/>
          <a:p>
            <a:pPr algn="just" marL="0" indent="0" lvl="0">
              <a:lnSpc>
                <a:spcPts val="4501"/>
              </a:lnSpc>
              <a:spcBef>
                <a:spcPct val="0"/>
              </a:spcBef>
            </a:pPr>
            <a:r>
              <a:rPr lang="en-US" sz="3215">
                <a:solidFill>
                  <a:srgbClr val="FFFFFF"/>
                </a:solidFill>
                <a:latin typeface="Open Sans"/>
                <a:ea typeface="Open Sans"/>
                <a:cs typeface="Open Sans"/>
                <a:sym typeface="Open Sans"/>
              </a:rPr>
              <a:t>A statement is an instruction executed by the computer. Each statement must end with a semicolon (;). Forgetting the semicolon causes an error and your program won't compile. Java executes statements sequentially, from top to bottom.</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561086" y="-4036332"/>
            <a:ext cx="7394274" cy="7394274"/>
          </a:xfrm>
          <a:custGeom>
            <a:avLst/>
            <a:gdLst/>
            <a:ahLst/>
            <a:cxnLst/>
            <a:rect r="r" b="b" t="t" l="l"/>
            <a:pathLst>
              <a:path h="7394274" w="7394274">
                <a:moveTo>
                  <a:pt x="0" y="0"/>
                </a:moveTo>
                <a:lnTo>
                  <a:pt x="7394274" y="0"/>
                </a:lnTo>
                <a:lnTo>
                  <a:pt x="7394274" y="7394274"/>
                </a:lnTo>
                <a:lnTo>
                  <a:pt x="0" y="7394274"/>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10800000">
            <a:off x="-4156279" y="7523558"/>
            <a:ext cx="7394274" cy="7394274"/>
          </a:xfrm>
          <a:custGeom>
            <a:avLst/>
            <a:gdLst/>
            <a:ahLst/>
            <a:cxnLst/>
            <a:rect r="r" b="b" t="t" l="l"/>
            <a:pathLst>
              <a:path h="7394274" w="7394274">
                <a:moveTo>
                  <a:pt x="7394274" y="7394274"/>
                </a:moveTo>
                <a:lnTo>
                  <a:pt x="0" y="7394274"/>
                </a:lnTo>
                <a:lnTo>
                  <a:pt x="0" y="0"/>
                </a:lnTo>
                <a:lnTo>
                  <a:pt x="7394274" y="0"/>
                </a:lnTo>
                <a:lnTo>
                  <a:pt x="7394274" y="7394274"/>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6901637" y="1028700"/>
            <a:ext cx="357663" cy="271117"/>
            <a:chOff x="0" y="0"/>
            <a:chExt cx="476884" cy="361489"/>
          </a:xfrm>
        </p:grpSpPr>
        <p:sp>
          <p:nvSpPr>
            <p:cNvPr name="AutoShape 5" id="5"/>
            <p:cNvSpPr/>
            <p:nvPr/>
          </p:nvSpPr>
          <p:spPr>
            <a:xfrm>
              <a:off x="0" y="19050"/>
              <a:ext cx="476884" cy="0"/>
            </a:xfrm>
            <a:prstGeom prst="line">
              <a:avLst/>
            </a:prstGeom>
            <a:ln cap="flat" w="38100">
              <a:solidFill>
                <a:srgbClr val="FFFFFF"/>
              </a:solidFill>
              <a:prstDash val="solid"/>
              <a:headEnd type="none" len="sm" w="sm"/>
              <a:tailEnd type="none" len="sm" w="sm"/>
            </a:ln>
          </p:spPr>
        </p:sp>
        <p:sp>
          <p:nvSpPr>
            <p:cNvPr name="AutoShape 6" id="6"/>
            <p:cNvSpPr/>
            <p:nvPr/>
          </p:nvSpPr>
          <p:spPr>
            <a:xfrm>
              <a:off x="0" y="180744"/>
              <a:ext cx="476884" cy="0"/>
            </a:xfrm>
            <a:prstGeom prst="line">
              <a:avLst/>
            </a:prstGeom>
            <a:ln cap="flat" w="38100">
              <a:solidFill>
                <a:srgbClr val="FFFFFF"/>
              </a:solidFill>
              <a:prstDash val="solid"/>
              <a:headEnd type="none" len="sm" w="sm"/>
              <a:tailEnd type="none" len="sm" w="sm"/>
            </a:ln>
          </p:spPr>
        </p:sp>
        <p:sp>
          <p:nvSpPr>
            <p:cNvPr name="AutoShape 7" id="7"/>
            <p:cNvSpPr/>
            <p:nvPr/>
          </p:nvSpPr>
          <p:spPr>
            <a:xfrm>
              <a:off x="0" y="342439"/>
              <a:ext cx="476884" cy="0"/>
            </a:xfrm>
            <a:prstGeom prst="line">
              <a:avLst/>
            </a:prstGeom>
            <a:ln cap="flat" w="38100">
              <a:solidFill>
                <a:srgbClr val="FFFFFF"/>
              </a:solidFill>
              <a:prstDash val="solid"/>
              <a:headEnd type="none" len="sm" w="sm"/>
              <a:tailEnd type="none" len="sm" w="sm"/>
            </a:ln>
          </p:spPr>
        </p:sp>
      </p:grpSp>
      <p:grpSp>
        <p:nvGrpSpPr>
          <p:cNvPr name="Group 8" id="8"/>
          <p:cNvGrpSpPr/>
          <p:nvPr/>
        </p:nvGrpSpPr>
        <p:grpSpPr>
          <a:xfrm rot="0">
            <a:off x="1028700" y="2520315"/>
            <a:ext cx="7993212" cy="4387040"/>
            <a:chOff x="0" y="0"/>
            <a:chExt cx="923746" cy="506994"/>
          </a:xfrm>
        </p:grpSpPr>
        <p:sp>
          <p:nvSpPr>
            <p:cNvPr name="Freeform 9" id="9"/>
            <p:cNvSpPr/>
            <p:nvPr/>
          </p:nvSpPr>
          <p:spPr>
            <a:xfrm flipH="false" flipV="false" rot="0">
              <a:off x="0" y="0"/>
              <a:ext cx="923746" cy="506994"/>
            </a:xfrm>
            <a:custGeom>
              <a:avLst/>
              <a:gdLst/>
              <a:ahLst/>
              <a:cxnLst/>
              <a:rect r="r" b="b" t="t" l="l"/>
              <a:pathLst>
                <a:path h="506994" w="923746">
                  <a:moveTo>
                    <a:pt x="29057" y="0"/>
                  </a:moveTo>
                  <a:lnTo>
                    <a:pt x="894689" y="0"/>
                  </a:lnTo>
                  <a:cubicBezTo>
                    <a:pt x="902396" y="0"/>
                    <a:pt x="909787" y="3061"/>
                    <a:pt x="915236" y="8511"/>
                  </a:cubicBezTo>
                  <a:cubicBezTo>
                    <a:pt x="920685" y="13960"/>
                    <a:pt x="923746" y="21350"/>
                    <a:pt x="923746" y="29057"/>
                  </a:cubicBezTo>
                  <a:lnTo>
                    <a:pt x="923746" y="477937"/>
                  </a:lnTo>
                  <a:cubicBezTo>
                    <a:pt x="923746" y="485644"/>
                    <a:pt x="920685" y="493034"/>
                    <a:pt x="915236" y="498484"/>
                  </a:cubicBezTo>
                  <a:cubicBezTo>
                    <a:pt x="909787" y="503933"/>
                    <a:pt x="902396" y="506994"/>
                    <a:pt x="894689" y="506994"/>
                  </a:cubicBezTo>
                  <a:lnTo>
                    <a:pt x="29057" y="506994"/>
                  </a:lnTo>
                  <a:cubicBezTo>
                    <a:pt x="21350" y="506994"/>
                    <a:pt x="13960" y="503933"/>
                    <a:pt x="8511" y="498484"/>
                  </a:cubicBezTo>
                  <a:cubicBezTo>
                    <a:pt x="3061" y="493034"/>
                    <a:pt x="0" y="485644"/>
                    <a:pt x="0" y="477937"/>
                  </a:cubicBezTo>
                  <a:lnTo>
                    <a:pt x="0" y="29057"/>
                  </a:lnTo>
                  <a:cubicBezTo>
                    <a:pt x="0" y="21350"/>
                    <a:pt x="3061" y="13960"/>
                    <a:pt x="8511" y="8511"/>
                  </a:cubicBezTo>
                  <a:cubicBezTo>
                    <a:pt x="13960" y="3061"/>
                    <a:pt x="21350" y="0"/>
                    <a:pt x="29057" y="0"/>
                  </a:cubicBezTo>
                  <a:close/>
                </a:path>
              </a:pathLst>
            </a:custGeom>
            <a:blipFill>
              <a:blip r:embed="rId4"/>
              <a:stretch>
                <a:fillRect l="0" t="-1927" r="0" b="-1927"/>
              </a:stretch>
            </a:blipFill>
          </p:spPr>
        </p:sp>
      </p:grpSp>
      <p:grpSp>
        <p:nvGrpSpPr>
          <p:cNvPr name="Group 10" id="10"/>
          <p:cNvGrpSpPr/>
          <p:nvPr/>
        </p:nvGrpSpPr>
        <p:grpSpPr>
          <a:xfrm rot="0">
            <a:off x="9266088" y="2520315"/>
            <a:ext cx="7993212" cy="4387040"/>
            <a:chOff x="0" y="0"/>
            <a:chExt cx="923746" cy="506994"/>
          </a:xfrm>
        </p:grpSpPr>
        <p:sp>
          <p:nvSpPr>
            <p:cNvPr name="Freeform 11" id="11"/>
            <p:cNvSpPr/>
            <p:nvPr/>
          </p:nvSpPr>
          <p:spPr>
            <a:xfrm flipH="false" flipV="false" rot="0">
              <a:off x="0" y="0"/>
              <a:ext cx="923746" cy="506994"/>
            </a:xfrm>
            <a:custGeom>
              <a:avLst/>
              <a:gdLst/>
              <a:ahLst/>
              <a:cxnLst/>
              <a:rect r="r" b="b" t="t" l="l"/>
              <a:pathLst>
                <a:path h="506994" w="923746">
                  <a:moveTo>
                    <a:pt x="29057" y="0"/>
                  </a:moveTo>
                  <a:lnTo>
                    <a:pt x="894689" y="0"/>
                  </a:lnTo>
                  <a:cubicBezTo>
                    <a:pt x="902396" y="0"/>
                    <a:pt x="909787" y="3061"/>
                    <a:pt x="915236" y="8511"/>
                  </a:cubicBezTo>
                  <a:cubicBezTo>
                    <a:pt x="920685" y="13960"/>
                    <a:pt x="923746" y="21350"/>
                    <a:pt x="923746" y="29057"/>
                  </a:cubicBezTo>
                  <a:lnTo>
                    <a:pt x="923746" y="477937"/>
                  </a:lnTo>
                  <a:cubicBezTo>
                    <a:pt x="923746" y="485644"/>
                    <a:pt x="920685" y="493034"/>
                    <a:pt x="915236" y="498484"/>
                  </a:cubicBezTo>
                  <a:cubicBezTo>
                    <a:pt x="909787" y="503933"/>
                    <a:pt x="902396" y="506994"/>
                    <a:pt x="894689" y="506994"/>
                  </a:cubicBezTo>
                  <a:lnTo>
                    <a:pt x="29057" y="506994"/>
                  </a:lnTo>
                  <a:cubicBezTo>
                    <a:pt x="21350" y="506994"/>
                    <a:pt x="13960" y="503933"/>
                    <a:pt x="8511" y="498484"/>
                  </a:cubicBezTo>
                  <a:cubicBezTo>
                    <a:pt x="3061" y="493034"/>
                    <a:pt x="0" y="485644"/>
                    <a:pt x="0" y="477937"/>
                  </a:cubicBezTo>
                  <a:lnTo>
                    <a:pt x="0" y="29057"/>
                  </a:lnTo>
                  <a:cubicBezTo>
                    <a:pt x="0" y="21350"/>
                    <a:pt x="3061" y="13960"/>
                    <a:pt x="8511" y="8511"/>
                  </a:cubicBezTo>
                  <a:cubicBezTo>
                    <a:pt x="13960" y="3061"/>
                    <a:pt x="21350" y="0"/>
                    <a:pt x="29057" y="0"/>
                  </a:cubicBezTo>
                  <a:close/>
                </a:path>
              </a:pathLst>
            </a:custGeom>
            <a:blipFill>
              <a:blip r:embed="rId5"/>
              <a:stretch>
                <a:fillRect l="0" t="-1927" r="0" b="-1927"/>
              </a:stretch>
            </a:blipFill>
          </p:spPr>
        </p:sp>
      </p:grpSp>
      <p:sp>
        <p:nvSpPr>
          <p:cNvPr name="Freeform 12" id="12"/>
          <p:cNvSpPr/>
          <p:nvPr/>
        </p:nvSpPr>
        <p:spPr>
          <a:xfrm flipH="false" flipV="false" rot="0">
            <a:off x="13736022" y="859529"/>
            <a:ext cx="471358" cy="487306"/>
          </a:xfrm>
          <a:custGeom>
            <a:avLst/>
            <a:gdLst/>
            <a:ahLst/>
            <a:cxnLst/>
            <a:rect r="r" b="b" t="t" l="l"/>
            <a:pathLst>
              <a:path h="487306" w="471358">
                <a:moveTo>
                  <a:pt x="0" y="0"/>
                </a:moveTo>
                <a:lnTo>
                  <a:pt x="471358" y="0"/>
                </a:lnTo>
                <a:lnTo>
                  <a:pt x="471358" y="487306"/>
                </a:lnTo>
                <a:lnTo>
                  <a:pt x="0" y="4873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3" id="13"/>
          <p:cNvSpPr txBox="true"/>
          <p:nvPr/>
        </p:nvSpPr>
        <p:spPr>
          <a:xfrm rot="0">
            <a:off x="1028700" y="990600"/>
            <a:ext cx="2692596" cy="727748"/>
          </a:xfrm>
          <a:prstGeom prst="rect">
            <a:avLst/>
          </a:prstGeom>
        </p:spPr>
        <p:txBody>
          <a:bodyPr anchor="t" rtlCol="false" tIns="0" lIns="0" bIns="0" rIns="0">
            <a:spAutoFit/>
          </a:bodyPr>
          <a:lstStyle/>
          <a:p>
            <a:pPr algn="l" marL="0" indent="0" lvl="0">
              <a:lnSpc>
                <a:spcPts val="2937"/>
              </a:lnSpc>
              <a:spcBef>
                <a:spcPct val="0"/>
              </a:spcBef>
            </a:pPr>
            <a:r>
              <a:rPr lang="en-US" b="true" sz="2098">
                <a:solidFill>
                  <a:srgbClr val="FFFFFF"/>
                </a:solidFill>
                <a:latin typeface="Open Sans Medium"/>
                <a:ea typeface="Open Sans Medium"/>
                <a:cs typeface="Open Sans Medium"/>
                <a:sym typeface="Open Sans Medium"/>
              </a:rPr>
              <a:t>Getting Started with Java</a:t>
            </a:r>
          </a:p>
        </p:txBody>
      </p:sp>
      <p:sp>
        <p:nvSpPr>
          <p:cNvPr name="TextBox 14" id="14"/>
          <p:cNvSpPr txBox="true"/>
          <p:nvPr/>
        </p:nvSpPr>
        <p:spPr>
          <a:xfrm rot="0">
            <a:off x="1028700" y="7324090"/>
            <a:ext cx="6153446" cy="1793078"/>
          </a:xfrm>
          <a:prstGeom prst="rect">
            <a:avLst/>
          </a:prstGeom>
        </p:spPr>
        <p:txBody>
          <a:bodyPr anchor="t" rtlCol="false" tIns="0" lIns="0" bIns="0" rIns="0">
            <a:spAutoFit/>
          </a:bodyPr>
          <a:lstStyle/>
          <a:p>
            <a:pPr algn="l" marL="0" indent="0" lvl="0">
              <a:lnSpc>
                <a:spcPts val="7218"/>
              </a:lnSpc>
              <a:spcBef>
                <a:spcPct val="0"/>
              </a:spcBef>
            </a:pPr>
            <a:r>
              <a:rPr lang="en-US" b="true" sz="5156">
                <a:solidFill>
                  <a:srgbClr val="FFFFFF"/>
                </a:solidFill>
                <a:latin typeface="Pattanakarn Bold"/>
                <a:ea typeface="Pattanakarn Bold"/>
                <a:cs typeface="Pattanakarn Bold"/>
                <a:sym typeface="Pattanakarn Bold"/>
              </a:rPr>
              <a:t>OUTPUT AND PRINT METHODS</a:t>
            </a:r>
          </a:p>
        </p:txBody>
      </p:sp>
      <p:sp>
        <p:nvSpPr>
          <p:cNvPr name="TextBox 15" id="15"/>
          <p:cNvSpPr txBox="true"/>
          <p:nvPr/>
        </p:nvSpPr>
        <p:spPr>
          <a:xfrm rot="0">
            <a:off x="8237138" y="7475933"/>
            <a:ext cx="8021085" cy="2371456"/>
          </a:xfrm>
          <a:prstGeom prst="rect">
            <a:avLst/>
          </a:prstGeom>
        </p:spPr>
        <p:txBody>
          <a:bodyPr anchor="t" rtlCol="false" tIns="0" lIns="0" bIns="0" rIns="0">
            <a:spAutoFit/>
          </a:bodyPr>
          <a:lstStyle/>
          <a:p>
            <a:pPr algn="just" marL="0" indent="0" lvl="0">
              <a:lnSpc>
                <a:spcPts val="3834"/>
              </a:lnSpc>
              <a:spcBef>
                <a:spcPct val="0"/>
              </a:spcBef>
            </a:pPr>
            <a:r>
              <a:rPr lang="en-US" sz="2739">
                <a:solidFill>
                  <a:srgbClr val="FFFFFF"/>
                </a:solidFill>
                <a:latin typeface="Open Sans"/>
                <a:ea typeface="Open Sans"/>
                <a:cs typeface="Open Sans"/>
                <a:sym typeface="Open Sans"/>
              </a:rPr>
              <a:t>print() → prints text without a new line.</a:t>
            </a:r>
          </a:p>
          <a:p>
            <a:pPr algn="just" marL="0" indent="0" lvl="0">
              <a:lnSpc>
                <a:spcPts val="3834"/>
              </a:lnSpc>
              <a:spcBef>
                <a:spcPct val="0"/>
              </a:spcBef>
            </a:pPr>
            <a:r>
              <a:rPr lang="en-US" sz="2739">
                <a:solidFill>
                  <a:srgbClr val="FFFFFF"/>
                </a:solidFill>
                <a:latin typeface="Open Sans"/>
                <a:ea typeface="Open Sans"/>
                <a:cs typeface="Open Sans"/>
                <a:sym typeface="Open Sans"/>
              </a:rPr>
              <a:t>println() → prints text and moves to a new line.</a:t>
            </a:r>
          </a:p>
          <a:p>
            <a:pPr algn="just" marL="0" indent="0" lvl="0">
              <a:lnSpc>
                <a:spcPts val="3834"/>
              </a:lnSpc>
              <a:spcBef>
                <a:spcPct val="0"/>
              </a:spcBef>
            </a:pPr>
            <a:r>
              <a:rPr lang="en-US" sz="2739">
                <a:solidFill>
                  <a:srgbClr val="FFFFFF"/>
                </a:solidFill>
                <a:latin typeface="Open Sans"/>
                <a:ea typeface="Open Sans"/>
                <a:cs typeface="Open Sans"/>
                <a:sym typeface="Open Sans"/>
              </a:rPr>
              <a:t>Text must be inside double quotes ("").</a:t>
            </a:r>
          </a:p>
          <a:p>
            <a:pPr algn="just" marL="0" indent="0" lvl="0">
              <a:lnSpc>
                <a:spcPts val="3834"/>
              </a:lnSpc>
              <a:spcBef>
                <a:spcPct val="0"/>
              </a:spcBef>
            </a:pPr>
            <a:r>
              <a:rPr lang="en-US" sz="2739">
                <a:solidFill>
                  <a:srgbClr val="FFFFFF"/>
                </a:solidFill>
                <a:latin typeface="Open Sans"/>
                <a:ea typeface="Open Sans"/>
                <a:cs typeface="Open Sans"/>
                <a:sym typeface="Open Sans"/>
              </a:rPr>
              <a:t>Numbers don't need quotes and can be used in calculations.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DAHFg6MO7EI</dc:identifier>
  <dcterms:modified xsi:type="dcterms:W3CDTF">2011-08-01T06:04:30Z</dcterms:modified>
  <cp:revision>1</cp:revision>
  <dc:title>Getting Started with Java Basics</dc:title>
</cp:coreProperties>
</file>